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56" r:id="rId3"/>
    <p:sldId id="277" r:id="rId4"/>
    <p:sldId id="263" r:id="rId5"/>
    <p:sldId id="279" r:id="rId6"/>
    <p:sldId id="278" r:id="rId7"/>
    <p:sldId id="268" r:id="rId8"/>
    <p:sldId id="270" r:id="rId9"/>
    <p:sldId id="264" r:id="rId10"/>
    <p:sldId id="265" r:id="rId11"/>
    <p:sldId id="269" r:id="rId12"/>
    <p:sldId id="281" r:id="rId13"/>
    <p:sldId id="286" r:id="rId14"/>
    <p:sldId id="282" r:id="rId15"/>
    <p:sldId id="271" r:id="rId16"/>
    <p:sldId id="280" r:id="rId17"/>
    <p:sldId id="266" r:id="rId18"/>
    <p:sldId id="272" r:id="rId19"/>
    <p:sldId id="273" r:id="rId20"/>
    <p:sldId id="274" r:id="rId21"/>
    <p:sldId id="287" r:id="rId22"/>
    <p:sldId id="283" r:id="rId23"/>
    <p:sldId id="285" r:id="rId24"/>
    <p:sldId id="284" r:id="rId25"/>
    <p:sldId id="267" r:id="rId26"/>
    <p:sldId id="275" r:id="rId27"/>
    <p:sldId id="276" r:id="rId2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272"/>
  </p:normalViewPr>
  <p:slideViewPr>
    <p:cSldViewPr snapToGrid="0" snapToObjects="1">
      <p:cViewPr varScale="1">
        <p:scale>
          <a:sx n="126" d="100"/>
          <a:sy n="126" d="100"/>
        </p:scale>
        <p:origin x="14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AEA5-5E0F-5A44-B134-F2405034D946}" type="datetimeFigureOut">
              <a:rPr lang="en-GB" smtClean="0"/>
              <a:t>02/05/2022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0798-690E-5944-9C42-5F5DFEB472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50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AEA5-5E0F-5A44-B134-F2405034D946}" type="datetimeFigureOut">
              <a:rPr lang="en-GB" smtClean="0"/>
              <a:t>02/05/2022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0798-690E-5944-9C42-5F5DFEB472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60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AEA5-5E0F-5A44-B134-F2405034D946}" type="datetimeFigureOut">
              <a:rPr lang="en-GB" smtClean="0"/>
              <a:t>02/05/2022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0798-690E-5944-9C42-5F5DFEB472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54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AEA5-5E0F-5A44-B134-F2405034D946}" type="datetimeFigureOut">
              <a:rPr lang="en-GB" smtClean="0"/>
              <a:t>02/05/2022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0798-690E-5944-9C42-5F5DFEB472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38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AEA5-5E0F-5A44-B134-F2405034D946}" type="datetimeFigureOut">
              <a:rPr lang="en-GB" smtClean="0"/>
              <a:t>02/05/2022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0798-690E-5944-9C42-5F5DFEB472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45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AEA5-5E0F-5A44-B134-F2405034D946}" type="datetimeFigureOut">
              <a:rPr lang="en-GB" smtClean="0"/>
              <a:t>02/05/2022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0798-690E-5944-9C42-5F5DFEB472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29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AEA5-5E0F-5A44-B134-F2405034D946}" type="datetimeFigureOut">
              <a:rPr lang="en-GB" smtClean="0"/>
              <a:t>02/05/2022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0798-690E-5944-9C42-5F5DFEB472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81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AEA5-5E0F-5A44-B134-F2405034D946}" type="datetimeFigureOut">
              <a:rPr lang="en-GB" smtClean="0"/>
              <a:t>02/05/2022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0798-690E-5944-9C42-5F5DFEB472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90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AEA5-5E0F-5A44-B134-F2405034D946}" type="datetimeFigureOut">
              <a:rPr lang="en-GB" smtClean="0"/>
              <a:t>02/05/2022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0798-690E-5944-9C42-5F5DFEB472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69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AEA5-5E0F-5A44-B134-F2405034D946}" type="datetimeFigureOut">
              <a:rPr lang="en-GB" smtClean="0"/>
              <a:t>02/05/2022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0798-690E-5944-9C42-5F5DFEB472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49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AEA5-5E0F-5A44-B134-F2405034D946}" type="datetimeFigureOut">
              <a:rPr lang="en-GB" smtClean="0"/>
              <a:t>02/05/2022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0798-690E-5944-9C42-5F5DFEB472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13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0AEA5-5E0F-5A44-B134-F2405034D946}" type="datetimeFigureOut">
              <a:rPr lang="en-GB" smtClean="0"/>
              <a:t>02/05/2022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70798-690E-5944-9C42-5F5DFEB472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39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jpg"/><Relationship Id="rId7" Type="http://schemas.openxmlformats.org/officeDocument/2006/relationships/hyperlink" Target="https://www.youtube.com/watch?v=t6MO8DHQki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HB-XhLxcXu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9SiNowSrUPs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hyperlink" Target="https://www.youtube.com/watch?v=kFKKtjVqfvQ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2.png"/><Relationship Id="rId10" Type="http://schemas.openxmlformats.org/officeDocument/2006/relationships/image" Target="../media/image5.emf"/><Relationship Id="rId4" Type="http://schemas.openxmlformats.org/officeDocument/2006/relationships/image" Target="../media/image7.sv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hyperlink" Target="https://www.youtube.com/watch?v=s4DGC6yITxQ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11" Type="http://schemas.openxmlformats.org/officeDocument/2006/relationships/image" Target="../media/image5.emf"/><Relationship Id="rId5" Type="http://schemas.openxmlformats.org/officeDocument/2006/relationships/image" Target="../media/image2.png"/><Relationship Id="rId10" Type="http://schemas.openxmlformats.org/officeDocument/2006/relationships/hyperlink" Target="https://www.youtube.com/watch?v=sDx49v2OYWQ" TargetMode="External"/><Relationship Id="rId4" Type="http://schemas.openxmlformats.org/officeDocument/2006/relationships/image" Target="../media/image7.sv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40D4A1-031A-579A-2940-7810907F1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27" y="-13694"/>
            <a:ext cx="9906000" cy="6604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213A604-34FB-75A0-0BD5-3D6DBE6F9D7C}"/>
              </a:ext>
            </a:extLst>
          </p:cNvPr>
          <p:cNvSpPr/>
          <p:nvPr/>
        </p:nvSpPr>
        <p:spPr>
          <a:xfrm>
            <a:off x="0" y="1281996"/>
            <a:ext cx="7518400" cy="23761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6B5398-3CC3-6671-C206-83FC76BF8A3E}"/>
              </a:ext>
            </a:extLst>
          </p:cNvPr>
          <p:cNvSpPr/>
          <p:nvPr/>
        </p:nvSpPr>
        <p:spPr>
          <a:xfrm>
            <a:off x="0" y="-8795"/>
            <a:ext cx="9906000" cy="8114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73F125-9247-ADAD-BD62-73DECA06980F}"/>
              </a:ext>
            </a:extLst>
          </p:cNvPr>
          <p:cNvSpPr/>
          <p:nvPr/>
        </p:nvSpPr>
        <p:spPr>
          <a:xfrm>
            <a:off x="0" y="6414691"/>
            <a:ext cx="9906000" cy="443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0D3DB3-17EA-7D5B-7940-7ACDE0E2827C}"/>
              </a:ext>
            </a:extLst>
          </p:cNvPr>
          <p:cNvSpPr/>
          <p:nvPr/>
        </p:nvSpPr>
        <p:spPr>
          <a:xfrm>
            <a:off x="615294" y="1466036"/>
            <a:ext cx="6412247" cy="1875514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pPr algn="ctr"/>
            <a:r>
              <a:rPr lang="en-GB" sz="58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tone Sans ITC TT" pitchFamily="2" charset="0"/>
              </a:rPr>
              <a:t>Improving cash flow and profits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21B114-9B46-479F-18F8-F6293CD06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74" y="4978130"/>
            <a:ext cx="2082511" cy="16582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562844-A182-8478-E1B7-952A1E41359A}"/>
              </a:ext>
            </a:extLst>
          </p:cNvPr>
          <p:cNvSpPr txBox="1"/>
          <p:nvPr/>
        </p:nvSpPr>
        <p:spPr>
          <a:xfrm>
            <a:off x="7382985" y="1782945"/>
            <a:ext cx="26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Stone Sans ITC TT" pitchFamily="2" charset="0"/>
              </a:rPr>
              <a:t>profit margin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A8EDF6-D32C-C39D-FA80-4AA0507447C7}"/>
              </a:ext>
            </a:extLst>
          </p:cNvPr>
          <p:cNvSpPr/>
          <p:nvPr/>
        </p:nvSpPr>
        <p:spPr>
          <a:xfrm>
            <a:off x="615294" y="155777"/>
            <a:ext cx="3117200" cy="505909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GB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tone Sans ITC TT" pitchFamily="2" charset="0"/>
              </a:rPr>
              <a:t>A Level Business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28EA31-8A90-8F43-92EA-C3A6C8EE1651}"/>
              </a:ext>
            </a:extLst>
          </p:cNvPr>
          <p:cNvSpPr txBox="1"/>
          <p:nvPr/>
        </p:nvSpPr>
        <p:spPr>
          <a:xfrm>
            <a:off x="3169961" y="5056712"/>
            <a:ext cx="26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Stone Sans ITC TT" pitchFamily="2" charset="0"/>
              </a:rPr>
              <a:t>improve capacity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DE358D-0809-C081-9343-4B4B96C7C867}"/>
              </a:ext>
            </a:extLst>
          </p:cNvPr>
          <p:cNvSpPr txBox="1"/>
          <p:nvPr/>
        </p:nvSpPr>
        <p:spPr>
          <a:xfrm>
            <a:off x="3732494" y="4133785"/>
            <a:ext cx="26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Stone Sans ITC TT" pitchFamily="2" charset="0"/>
              </a:rPr>
              <a:t>business efficiency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D54F93-CDD0-571B-F91F-DEFE571D3177}"/>
              </a:ext>
            </a:extLst>
          </p:cNvPr>
          <p:cNvSpPr txBox="1"/>
          <p:nvPr/>
        </p:nvSpPr>
        <p:spPr>
          <a:xfrm>
            <a:off x="6532067" y="5186432"/>
            <a:ext cx="267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Stone Sans ITC TT" pitchFamily="2" charset="0"/>
              </a:rPr>
              <a:t>Improve methods 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Stone Sans ITC TT" pitchFamily="2" charset="0"/>
              </a:rPr>
              <a:t>of production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0D1F3E-82D3-3781-244A-0D184D064C9A}"/>
              </a:ext>
            </a:extLst>
          </p:cNvPr>
          <p:cNvSpPr txBox="1"/>
          <p:nvPr/>
        </p:nvSpPr>
        <p:spPr>
          <a:xfrm>
            <a:off x="299374" y="4459668"/>
            <a:ext cx="30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Stone Sans ITC TT" pitchFamily="2" charset="0"/>
              </a:rPr>
              <a:t>reduce borrowing costs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AC4BFF-2FB2-3FAD-F3DB-632E4CE4931F}"/>
              </a:ext>
            </a:extLst>
          </p:cNvPr>
          <p:cNvSpPr txBox="1"/>
          <p:nvPr/>
        </p:nvSpPr>
        <p:spPr>
          <a:xfrm>
            <a:off x="7027541" y="4312363"/>
            <a:ext cx="26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Stone Sans ITC TT" pitchFamily="2" charset="0"/>
              </a:rPr>
              <a:t>debt factoring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7B2D37-198A-E9CE-A679-C9EFD7991A31}"/>
              </a:ext>
            </a:extLst>
          </p:cNvPr>
          <p:cNvSpPr txBox="1"/>
          <p:nvPr/>
        </p:nvSpPr>
        <p:spPr>
          <a:xfrm>
            <a:off x="2086564" y="5904142"/>
            <a:ext cx="414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Stone Sans ITC TT" pitchFamily="2" charset="0"/>
              </a:rPr>
              <a:t>improve credit terms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A46974-3097-62FA-FFD7-EE661107EC19}"/>
              </a:ext>
            </a:extLst>
          </p:cNvPr>
          <p:cNvSpPr txBox="1"/>
          <p:nvPr/>
        </p:nvSpPr>
        <p:spPr>
          <a:xfrm>
            <a:off x="7816530" y="2807105"/>
            <a:ext cx="1791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Stone Sans ITC TT" pitchFamily="2" charset="0"/>
              </a:rPr>
              <a:t>sale and leaseback</a:t>
            </a:r>
          </a:p>
        </p:txBody>
      </p:sp>
    </p:spTree>
    <p:extLst>
      <p:ext uri="{BB962C8B-B14F-4D97-AF65-F5344CB8AC3E}">
        <p14:creationId xmlns:p14="http://schemas.microsoft.com/office/powerpoint/2010/main" val="1426294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5522836C-4545-80CA-C009-AC9C3961447E}"/>
              </a:ext>
            </a:extLst>
          </p:cNvPr>
          <p:cNvSpPr/>
          <p:nvPr/>
        </p:nvSpPr>
        <p:spPr>
          <a:xfrm>
            <a:off x="4732135" y="2172389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B8F068D-3A79-352F-0FB2-3D33A11D5976}"/>
              </a:ext>
            </a:extLst>
          </p:cNvPr>
          <p:cNvSpPr/>
          <p:nvPr/>
        </p:nvSpPr>
        <p:spPr>
          <a:xfrm>
            <a:off x="4810186" y="3757896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902E7F4-F380-F5EC-1C09-EBC7AB0359E7}"/>
              </a:ext>
            </a:extLst>
          </p:cNvPr>
          <p:cNvSpPr/>
          <p:nvPr/>
        </p:nvSpPr>
        <p:spPr>
          <a:xfrm>
            <a:off x="2859182" y="2246502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7530C7D-2F32-3381-7A8B-33EDBF0D1EA8}"/>
              </a:ext>
            </a:extLst>
          </p:cNvPr>
          <p:cNvSpPr/>
          <p:nvPr/>
        </p:nvSpPr>
        <p:spPr>
          <a:xfrm>
            <a:off x="2868951" y="3652563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3A60C14-BAF6-7F44-66F7-B498C569EB8B}"/>
              </a:ext>
            </a:extLst>
          </p:cNvPr>
          <p:cNvSpPr/>
          <p:nvPr/>
        </p:nvSpPr>
        <p:spPr>
          <a:xfrm>
            <a:off x="6582990" y="3680670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11AD851-857F-DFFD-0A67-E3C1188FC7CD}"/>
              </a:ext>
            </a:extLst>
          </p:cNvPr>
          <p:cNvSpPr/>
          <p:nvPr/>
        </p:nvSpPr>
        <p:spPr>
          <a:xfrm>
            <a:off x="6582990" y="2250498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622BC-04D4-7E0C-588C-19F095E8FA51}"/>
              </a:ext>
            </a:extLst>
          </p:cNvPr>
          <p:cNvSpPr/>
          <p:nvPr/>
        </p:nvSpPr>
        <p:spPr>
          <a:xfrm>
            <a:off x="0" y="770"/>
            <a:ext cx="9906000" cy="651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55399-E48A-B6A9-3D88-FBC75827C69E}"/>
              </a:ext>
            </a:extLst>
          </p:cNvPr>
          <p:cNvSpPr/>
          <p:nvPr/>
        </p:nvSpPr>
        <p:spPr>
          <a:xfrm>
            <a:off x="0" y="6420692"/>
            <a:ext cx="9906000" cy="443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66D803-8D4D-30BB-8E35-309FC343BC5A}"/>
              </a:ext>
            </a:extLst>
          </p:cNvPr>
          <p:cNvSpPr/>
          <p:nvPr/>
        </p:nvSpPr>
        <p:spPr>
          <a:xfrm>
            <a:off x="3385942" y="2810115"/>
            <a:ext cx="3701710" cy="1353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7683C-EE36-CBA2-58F9-6FFDF7678A2B}"/>
              </a:ext>
            </a:extLst>
          </p:cNvPr>
          <p:cNvSpPr txBox="1"/>
          <p:nvPr/>
        </p:nvSpPr>
        <p:spPr>
          <a:xfrm rot="16200000">
            <a:off x="-2296738" y="3244210"/>
            <a:ext cx="5557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Improving cash flow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94BF89-84E5-0A5C-593E-42DFD7B1C1C4}"/>
              </a:ext>
            </a:extLst>
          </p:cNvPr>
          <p:cNvSpPr txBox="1"/>
          <p:nvPr/>
        </p:nvSpPr>
        <p:spPr>
          <a:xfrm>
            <a:off x="3688964" y="3054410"/>
            <a:ext cx="3073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Methods of improving cash flow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45A148-B358-4C93-17CC-E052488B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7" y="24146"/>
            <a:ext cx="1242568" cy="9894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CFB9991-502E-2AC0-0353-B628A6F0BB37}"/>
              </a:ext>
            </a:extLst>
          </p:cNvPr>
          <p:cNvSpPr/>
          <p:nvPr/>
        </p:nvSpPr>
        <p:spPr>
          <a:xfrm>
            <a:off x="2235144" y="251813"/>
            <a:ext cx="5983368" cy="352020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tone Sans ITC TT" pitchFamily="2" charset="0"/>
              </a:rPr>
              <a:t>A Level Business: Improving cash flow and profits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8B3435-6167-E1EB-5598-BF6DDC52A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336" y="235991"/>
            <a:ext cx="958445" cy="6389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D3A23FF-B196-AD77-6EA0-09A7F18268FE}"/>
              </a:ext>
            </a:extLst>
          </p:cNvPr>
          <p:cNvSpPr/>
          <p:nvPr/>
        </p:nvSpPr>
        <p:spPr>
          <a:xfrm>
            <a:off x="154227" y="6481318"/>
            <a:ext cx="9670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Stone Sans ITC TT" pitchFamily="2" charset="0"/>
              </a:rPr>
              <a:t>Understand the methods used to improve the cash flow in a business</a:t>
            </a:r>
            <a:endParaRPr lang="en-GB" sz="1200" dirty="0">
              <a:solidFill>
                <a:schemeClr val="bg1"/>
              </a:solidFill>
              <a:latin typeface="Stone Sans ITC TT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8E407A-C930-228E-0FD7-3A63589107C6}"/>
              </a:ext>
            </a:extLst>
          </p:cNvPr>
          <p:cNvSpPr txBox="1"/>
          <p:nvPr/>
        </p:nvSpPr>
        <p:spPr>
          <a:xfrm>
            <a:off x="7087652" y="4436797"/>
            <a:ext cx="2257400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Negotiate improved terms of trade</a:t>
            </a:r>
          </a:p>
          <a:p>
            <a:pPr algn="ctr"/>
            <a:endParaRPr lang="en-GB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0E3BAD-D59D-2A40-5B7D-AA69E31720D5}"/>
              </a:ext>
            </a:extLst>
          </p:cNvPr>
          <p:cNvSpPr txBox="1"/>
          <p:nvPr/>
        </p:nvSpPr>
        <p:spPr>
          <a:xfrm>
            <a:off x="1106444" y="1323643"/>
            <a:ext cx="2257400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Improved control of working capital</a:t>
            </a:r>
          </a:p>
          <a:p>
            <a:pPr algn="ctr"/>
            <a:endParaRPr lang="en-GB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D019FC-2834-E759-2993-D451E1757342}"/>
              </a:ext>
            </a:extLst>
          </p:cNvPr>
          <p:cNvSpPr txBox="1"/>
          <p:nvPr/>
        </p:nvSpPr>
        <p:spPr>
          <a:xfrm>
            <a:off x="4216530" y="4449020"/>
            <a:ext cx="2257400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Offer less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trade credit</a:t>
            </a:r>
          </a:p>
          <a:p>
            <a:pPr algn="ctr"/>
            <a:endParaRPr lang="en-GB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C9EB07-81C4-372F-7521-D2B2F80A8055}"/>
              </a:ext>
            </a:extLst>
          </p:cNvPr>
          <p:cNvSpPr txBox="1"/>
          <p:nvPr/>
        </p:nvSpPr>
        <p:spPr>
          <a:xfrm>
            <a:off x="1143311" y="4426427"/>
            <a:ext cx="2257400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Arrange short-term borrowing</a:t>
            </a:r>
          </a:p>
          <a:p>
            <a:pPr algn="ctr"/>
            <a:endParaRPr lang="en-GB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22948F-611E-79B1-DFA1-56B246F03254}"/>
              </a:ext>
            </a:extLst>
          </p:cNvPr>
          <p:cNvSpPr txBox="1"/>
          <p:nvPr/>
        </p:nvSpPr>
        <p:spPr>
          <a:xfrm>
            <a:off x="7087652" y="1324066"/>
            <a:ext cx="2257400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Sale and leaseback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EEBB8E-92F1-5D38-BE6A-CF6D2061D3E1}"/>
              </a:ext>
            </a:extLst>
          </p:cNvPr>
          <p:cNvSpPr txBox="1"/>
          <p:nvPr/>
        </p:nvSpPr>
        <p:spPr>
          <a:xfrm>
            <a:off x="4186148" y="1325286"/>
            <a:ext cx="2257400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Debt factoring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b="1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4F0FE38-5FC0-3239-BD21-674882CB5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4767" y="3026651"/>
            <a:ext cx="484521" cy="9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01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4622BC-04D4-7E0C-588C-19F095E8FA51}"/>
              </a:ext>
            </a:extLst>
          </p:cNvPr>
          <p:cNvSpPr/>
          <p:nvPr/>
        </p:nvSpPr>
        <p:spPr>
          <a:xfrm>
            <a:off x="0" y="770"/>
            <a:ext cx="9906000" cy="651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55399-E48A-B6A9-3D88-FBC75827C69E}"/>
              </a:ext>
            </a:extLst>
          </p:cNvPr>
          <p:cNvSpPr/>
          <p:nvPr/>
        </p:nvSpPr>
        <p:spPr>
          <a:xfrm>
            <a:off x="0" y="6420692"/>
            <a:ext cx="9906000" cy="443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7683C-EE36-CBA2-58F9-6FFDF7678A2B}"/>
              </a:ext>
            </a:extLst>
          </p:cNvPr>
          <p:cNvSpPr txBox="1"/>
          <p:nvPr/>
        </p:nvSpPr>
        <p:spPr>
          <a:xfrm rot="16200000">
            <a:off x="-2294935" y="3417211"/>
            <a:ext cx="5557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Methods of improving cash flow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45A148-B358-4C93-17CC-E052488B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7" y="24146"/>
            <a:ext cx="1242568" cy="9894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CFB9991-502E-2AC0-0353-B628A6F0BB37}"/>
              </a:ext>
            </a:extLst>
          </p:cNvPr>
          <p:cNvSpPr/>
          <p:nvPr/>
        </p:nvSpPr>
        <p:spPr>
          <a:xfrm>
            <a:off x="2235144" y="251813"/>
            <a:ext cx="5983368" cy="352020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tone Sans ITC TT" pitchFamily="2" charset="0"/>
              </a:rPr>
              <a:t>A Level Business: Improving cash flow and profits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8B3435-6167-E1EB-5598-BF6DDC52A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336" y="235991"/>
            <a:ext cx="958445" cy="6389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D3A23FF-B196-AD77-6EA0-09A7F18268FE}"/>
              </a:ext>
            </a:extLst>
          </p:cNvPr>
          <p:cNvSpPr/>
          <p:nvPr/>
        </p:nvSpPr>
        <p:spPr>
          <a:xfrm>
            <a:off x="154227" y="6481318"/>
            <a:ext cx="9670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Stone Sans ITC TT" pitchFamily="2" charset="0"/>
              </a:rPr>
              <a:t>Understand the methods used to improve the cash flow in a business</a:t>
            </a:r>
            <a:endParaRPr lang="en-GB" sz="1200" dirty="0">
              <a:solidFill>
                <a:schemeClr val="bg1"/>
              </a:solidFill>
              <a:latin typeface="Stone Sans ITC TT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49211F-D82E-A596-6A51-3494B52D6387}"/>
              </a:ext>
            </a:extLst>
          </p:cNvPr>
          <p:cNvGrpSpPr/>
          <p:nvPr/>
        </p:nvGrpSpPr>
        <p:grpSpPr>
          <a:xfrm>
            <a:off x="758858" y="761549"/>
            <a:ext cx="2734094" cy="2622332"/>
            <a:chOff x="758858" y="761549"/>
            <a:chExt cx="2734094" cy="262233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902E7F4-F380-F5EC-1C09-EBC7AB0359E7}"/>
                </a:ext>
              </a:extLst>
            </p:cNvPr>
            <p:cNvSpPr/>
            <p:nvPr/>
          </p:nvSpPr>
          <p:spPr>
            <a:xfrm>
              <a:off x="758858" y="761549"/>
              <a:ext cx="1009324" cy="10218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0E3BAD-D59D-2A40-5B7D-AA69E31720D5}"/>
                </a:ext>
              </a:extLst>
            </p:cNvPr>
            <p:cNvSpPr txBox="1"/>
            <p:nvPr/>
          </p:nvSpPr>
          <p:spPr>
            <a:xfrm>
              <a:off x="1201783" y="960778"/>
              <a:ext cx="2257400" cy="64633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Improved control of working capital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60D1EEF-4776-34AD-63FC-5AA26CAAB4D2}"/>
                </a:ext>
              </a:extLst>
            </p:cNvPr>
            <p:cNvSpPr txBox="1"/>
            <p:nvPr/>
          </p:nvSpPr>
          <p:spPr>
            <a:xfrm>
              <a:off x="1235552" y="1783443"/>
              <a:ext cx="225740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. Working capital is the money a business needs on a day to day basis to pay wages, fuel, etc</a:t>
              </a:r>
            </a:p>
            <a:p>
              <a:pPr algn="ctr"/>
              <a:r>
                <a:rPr lang="en-GB" sz="1400" dirty="0"/>
                <a:t>. Businesses need to ensure they have enough working capital at any given time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4608920-DFD9-2939-101F-EA2B81C96DD3}"/>
              </a:ext>
            </a:extLst>
          </p:cNvPr>
          <p:cNvGrpSpPr/>
          <p:nvPr/>
        </p:nvGrpSpPr>
        <p:grpSpPr>
          <a:xfrm>
            <a:off x="3578390" y="751099"/>
            <a:ext cx="2806819" cy="2645102"/>
            <a:chOff x="3578390" y="751099"/>
            <a:chExt cx="2806819" cy="2645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22836C-4545-80CA-C009-AC9C3961447E}"/>
                </a:ext>
              </a:extLst>
            </p:cNvPr>
            <p:cNvSpPr/>
            <p:nvPr/>
          </p:nvSpPr>
          <p:spPr>
            <a:xfrm>
              <a:off x="3688149" y="751099"/>
              <a:ext cx="1009324" cy="10218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pic>
          <p:nvPicPr>
            <p:cNvPr id="22" name="Graphic 21">
              <a:hlinkClick r:id="rId4"/>
              <a:extLst>
                <a:ext uri="{FF2B5EF4-FFF2-40B4-BE49-F238E27FC236}">
                  <a16:creationId xmlns:a16="http://schemas.microsoft.com/office/drawing/2014/main" id="{A350CB31-1491-5D2F-F466-CA6CDB36D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78390" y="2321142"/>
              <a:ext cx="625091" cy="101681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EEBB8E-92F1-5D38-BE6A-CF6D2061D3E1}"/>
                </a:ext>
              </a:extLst>
            </p:cNvPr>
            <p:cNvSpPr txBox="1"/>
            <p:nvPr/>
          </p:nvSpPr>
          <p:spPr>
            <a:xfrm>
              <a:off x="4127809" y="987468"/>
              <a:ext cx="2257400" cy="64633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Debt factoring</a:t>
              </a:r>
            </a:p>
            <a:p>
              <a:pPr algn="ctr"/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D79D55-2989-3CF9-B22C-9F4597997716}"/>
                </a:ext>
              </a:extLst>
            </p:cNvPr>
            <p:cNvSpPr txBox="1"/>
            <p:nvPr/>
          </p:nvSpPr>
          <p:spPr>
            <a:xfrm>
              <a:off x="4098128" y="1795763"/>
              <a:ext cx="225740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. Invoices can be ‘sold’ to banks or others who will pay cash for them</a:t>
              </a:r>
            </a:p>
            <a:p>
              <a:pPr algn="ctr"/>
              <a:r>
                <a:rPr lang="en-GB" sz="1400" dirty="0"/>
                <a:t>. 80% is paid immediately, then 15% when the.    invoice is paid with the    bank keeping 5%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7A31DA-3BB3-4B7F-9660-E582CA8E43DF}"/>
              </a:ext>
            </a:extLst>
          </p:cNvPr>
          <p:cNvGrpSpPr/>
          <p:nvPr/>
        </p:nvGrpSpPr>
        <p:grpSpPr>
          <a:xfrm>
            <a:off x="3713948" y="3558165"/>
            <a:ext cx="2707063" cy="2201112"/>
            <a:chOff x="3713948" y="3558165"/>
            <a:chExt cx="2707063" cy="220111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B8F068D-3A79-352F-0FB2-3D33A11D5976}"/>
                </a:ext>
              </a:extLst>
            </p:cNvPr>
            <p:cNvSpPr/>
            <p:nvPr/>
          </p:nvSpPr>
          <p:spPr>
            <a:xfrm>
              <a:off x="3713948" y="3558165"/>
              <a:ext cx="1009324" cy="10218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5D019FC-2834-E759-2993-D451E1757342}"/>
                </a:ext>
              </a:extLst>
            </p:cNvPr>
            <p:cNvSpPr txBox="1"/>
            <p:nvPr/>
          </p:nvSpPr>
          <p:spPr>
            <a:xfrm>
              <a:off x="4163611" y="3795437"/>
              <a:ext cx="2257400" cy="64633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Offer less </a:t>
              </a:r>
            </a:p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trade credit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E69639-E69D-0AC4-9F09-B58D822FC27A}"/>
                </a:ext>
              </a:extLst>
            </p:cNvPr>
            <p:cNvSpPr txBox="1"/>
            <p:nvPr/>
          </p:nvSpPr>
          <p:spPr>
            <a:xfrm>
              <a:off x="4128027" y="4589726"/>
              <a:ext cx="22574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. Reducing the credit length from 90 to 30 days can improve cashflow</a:t>
              </a:r>
            </a:p>
            <a:p>
              <a:pPr algn="ctr"/>
              <a:r>
                <a:rPr lang="en-GB" sz="1400" dirty="0"/>
                <a:t>. Some customers may prefer longer credit terms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65680F-D553-956F-8BC4-6A5093F62E2F}"/>
              </a:ext>
            </a:extLst>
          </p:cNvPr>
          <p:cNvGrpSpPr/>
          <p:nvPr/>
        </p:nvGrpSpPr>
        <p:grpSpPr>
          <a:xfrm>
            <a:off x="809280" y="3558165"/>
            <a:ext cx="2767040" cy="2264223"/>
            <a:chOff x="809280" y="3558165"/>
            <a:chExt cx="2767040" cy="226422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7530C7D-2F32-3381-7A8B-33EDBF0D1EA8}"/>
                </a:ext>
              </a:extLst>
            </p:cNvPr>
            <p:cNvSpPr/>
            <p:nvPr/>
          </p:nvSpPr>
          <p:spPr>
            <a:xfrm>
              <a:off x="809280" y="3558165"/>
              <a:ext cx="1009324" cy="10218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6C9EB07-81C4-372F-7521-D2B2F80A8055}"/>
                </a:ext>
              </a:extLst>
            </p:cNvPr>
            <p:cNvSpPr txBox="1"/>
            <p:nvPr/>
          </p:nvSpPr>
          <p:spPr>
            <a:xfrm>
              <a:off x="1235552" y="3795438"/>
              <a:ext cx="2257400" cy="64633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Arrange short-term borrowing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85B9310-DB3F-5EA4-1B0D-8A6522675012}"/>
                </a:ext>
              </a:extLst>
            </p:cNvPr>
            <p:cNvSpPr txBox="1"/>
            <p:nvPr/>
          </p:nvSpPr>
          <p:spPr>
            <a:xfrm>
              <a:off x="1235552" y="4652837"/>
              <a:ext cx="234076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. Overdrafts allow for short term borrowing but can be expensive</a:t>
              </a:r>
            </a:p>
            <a:p>
              <a:pPr algn="ctr"/>
              <a:r>
                <a:rPr lang="en-GB" sz="1400" dirty="0"/>
                <a:t>. Short term loans (1-2 years) are cheaper than overdrafts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31D5DD-76AB-FB73-9F86-5E9238B10A6E}"/>
              </a:ext>
            </a:extLst>
          </p:cNvPr>
          <p:cNvGrpSpPr/>
          <p:nvPr/>
        </p:nvGrpSpPr>
        <p:grpSpPr>
          <a:xfrm>
            <a:off x="6712098" y="3558165"/>
            <a:ext cx="2931682" cy="2847443"/>
            <a:chOff x="6712098" y="3558165"/>
            <a:chExt cx="2931682" cy="284744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A60C14-BAF6-7F44-66F7-B498C569EB8B}"/>
                </a:ext>
              </a:extLst>
            </p:cNvPr>
            <p:cNvSpPr/>
            <p:nvPr/>
          </p:nvSpPr>
          <p:spPr>
            <a:xfrm>
              <a:off x="6712098" y="3558165"/>
              <a:ext cx="1009324" cy="10218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68E407A-C930-228E-0FD7-3A63589107C6}"/>
                </a:ext>
              </a:extLst>
            </p:cNvPr>
            <p:cNvSpPr txBox="1"/>
            <p:nvPr/>
          </p:nvSpPr>
          <p:spPr>
            <a:xfrm>
              <a:off x="7203529" y="3780617"/>
              <a:ext cx="2257400" cy="64633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Negotiate improved terms of trade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1A37458-0D0E-B841-1730-A13B8CD02494}"/>
                </a:ext>
              </a:extLst>
            </p:cNvPr>
            <p:cNvSpPr txBox="1"/>
            <p:nvPr/>
          </p:nvSpPr>
          <p:spPr>
            <a:xfrm>
              <a:off x="7071359" y="4589726"/>
              <a:ext cx="257242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. Credit terms can delay payment which helps cashflow</a:t>
              </a:r>
            </a:p>
            <a:p>
              <a:pPr algn="ctr"/>
              <a:r>
                <a:rPr lang="en-GB" sz="1400" dirty="0"/>
                <a:t>. Get a good payment reputation to improve your credit terms from 30 to 60 to 90 days</a:t>
              </a:r>
            </a:p>
            <a:p>
              <a:pPr algn="ctr"/>
              <a:r>
                <a:rPr lang="en-GB" sz="1400" dirty="0"/>
                <a:t>. Can be difficult for new businesses to get good credit terms to start with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33BBA47-1142-B353-62C3-6B9F90E9FFE1}"/>
              </a:ext>
            </a:extLst>
          </p:cNvPr>
          <p:cNvGrpSpPr/>
          <p:nvPr/>
        </p:nvGrpSpPr>
        <p:grpSpPr>
          <a:xfrm>
            <a:off x="6690544" y="751099"/>
            <a:ext cx="2856187" cy="2616803"/>
            <a:chOff x="6690544" y="751099"/>
            <a:chExt cx="2856187" cy="261680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11AD851-857F-DFFD-0A67-E3C1188FC7CD}"/>
                </a:ext>
              </a:extLst>
            </p:cNvPr>
            <p:cNvSpPr/>
            <p:nvPr/>
          </p:nvSpPr>
          <p:spPr>
            <a:xfrm>
              <a:off x="6758404" y="751099"/>
              <a:ext cx="1009324" cy="10218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822948F-611E-79B1-DFA1-56B246F03254}"/>
                </a:ext>
              </a:extLst>
            </p:cNvPr>
            <p:cNvSpPr txBox="1"/>
            <p:nvPr/>
          </p:nvSpPr>
          <p:spPr>
            <a:xfrm>
              <a:off x="7182991" y="958355"/>
              <a:ext cx="2257400" cy="64633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Sale and leaseback</a:t>
              </a:r>
            </a:p>
            <a:p>
              <a:pPr algn="ctr"/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5C1A942-047B-3D0D-30CF-B55A6DFE148E}"/>
                </a:ext>
              </a:extLst>
            </p:cNvPr>
            <p:cNvSpPr txBox="1"/>
            <p:nvPr/>
          </p:nvSpPr>
          <p:spPr>
            <a:xfrm>
              <a:off x="7289331" y="1767464"/>
              <a:ext cx="225740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. Increasingly popular method of raising cash</a:t>
              </a:r>
            </a:p>
            <a:p>
              <a:pPr algn="ctr"/>
              <a:r>
                <a:rPr lang="en-GB" sz="1400" dirty="0"/>
                <a:t>. Asset is sold (a building) then leased back – this    gives the business cash but has the commitment of paying the lease each year.</a:t>
              </a:r>
            </a:p>
          </p:txBody>
        </p:sp>
        <p:pic>
          <p:nvPicPr>
            <p:cNvPr id="37" name="Graphic 36">
              <a:hlinkClick r:id="rId7"/>
              <a:extLst>
                <a:ext uri="{FF2B5EF4-FFF2-40B4-BE49-F238E27FC236}">
                  <a16:creationId xmlns:a16="http://schemas.microsoft.com/office/drawing/2014/main" id="{98925C24-E9C9-A6F4-2863-6509B5BEE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90544" y="2250561"/>
              <a:ext cx="625091" cy="1016815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C6D1D95A-6C3B-74CD-A0D7-D28A1B4FE9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01659" y="5383833"/>
            <a:ext cx="577672" cy="9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0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87F98EE1-29D4-5513-280A-14F539A1C695}"/>
              </a:ext>
            </a:extLst>
          </p:cNvPr>
          <p:cNvSpPr/>
          <p:nvPr/>
        </p:nvSpPr>
        <p:spPr>
          <a:xfrm>
            <a:off x="1025687" y="962830"/>
            <a:ext cx="8618094" cy="17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622BC-04D4-7E0C-588C-19F095E8FA51}"/>
              </a:ext>
            </a:extLst>
          </p:cNvPr>
          <p:cNvSpPr/>
          <p:nvPr/>
        </p:nvSpPr>
        <p:spPr>
          <a:xfrm>
            <a:off x="0" y="770"/>
            <a:ext cx="9906000" cy="651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55399-E48A-B6A9-3D88-FBC75827C69E}"/>
              </a:ext>
            </a:extLst>
          </p:cNvPr>
          <p:cNvSpPr/>
          <p:nvPr/>
        </p:nvSpPr>
        <p:spPr>
          <a:xfrm>
            <a:off x="0" y="6420692"/>
            <a:ext cx="9906000" cy="443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7683C-EE36-CBA2-58F9-6FFDF7678A2B}"/>
              </a:ext>
            </a:extLst>
          </p:cNvPr>
          <p:cNvSpPr txBox="1"/>
          <p:nvPr/>
        </p:nvSpPr>
        <p:spPr>
          <a:xfrm rot="16200000">
            <a:off x="-2288032" y="3680747"/>
            <a:ext cx="555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Methods of improving cash flow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45A148-B358-4C93-17CC-E052488B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7" y="24146"/>
            <a:ext cx="1242568" cy="9894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CFB9991-502E-2AC0-0353-B628A6F0BB37}"/>
              </a:ext>
            </a:extLst>
          </p:cNvPr>
          <p:cNvSpPr/>
          <p:nvPr/>
        </p:nvSpPr>
        <p:spPr>
          <a:xfrm>
            <a:off x="2235144" y="251813"/>
            <a:ext cx="5983368" cy="352020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tone Sans ITC TT" pitchFamily="2" charset="0"/>
              </a:rPr>
              <a:t>A Level Business: Improving cash flow and profits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8B3435-6167-E1EB-5598-BF6DDC52A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336" y="235991"/>
            <a:ext cx="958445" cy="6389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D3A23FF-B196-AD77-6EA0-09A7F18268FE}"/>
              </a:ext>
            </a:extLst>
          </p:cNvPr>
          <p:cNvSpPr/>
          <p:nvPr/>
        </p:nvSpPr>
        <p:spPr>
          <a:xfrm>
            <a:off x="154227" y="6481318"/>
            <a:ext cx="9670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Stone Sans ITC TT" pitchFamily="2" charset="0"/>
              </a:rPr>
              <a:t>Understand the methods used to improve the cash flow in a business</a:t>
            </a:r>
            <a:endParaRPr lang="en-GB" sz="1200" dirty="0">
              <a:solidFill>
                <a:schemeClr val="bg1"/>
              </a:solidFill>
              <a:latin typeface="Stone Sans ITC TT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5FAF7F6-2B04-2894-F4E8-164A0F70DFA6}"/>
              </a:ext>
            </a:extLst>
          </p:cNvPr>
          <p:cNvSpPr txBox="1"/>
          <p:nvPr/>
        </p:nvSpPr>
        <p:spPr>
          <a:xfrm>
            <a:off x="1049923" y="1024695"/>
            <a:ext cx="5250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State two advantages of using an overdraft to improve cash flow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37293C9-10F7-11AC-04BD-0A47E68A9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85" y="1103398"/>
            <a:ext cx="523649" cy="565443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85F87898-7608-A602-249E-AC71BA7EB56D}"/>
              </a:ext>
            </a:extLst>
          </p:cNvPr>
          <p:cNvSpPr/>
          <p:nvPr/>
        </p:nvSpPr>
        <p:spPr>
          <a:xfrm>
            <a:off x="1049923" y="2827268"/>
            <a:ext cx="8593858" cy="17033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416EEA8-D78E-B741-D6E9-B613D600DBFF}"/>
              </a:ext>
            </a:extLst>
          </p:cNvPr>
          <p:cNvSpPr/>
          <p:nvPr/>
        </p:nvSpPr>
        <p:spPr>
          <a:xfrm>
            <a:off x="1025687" y="4636349"/>
            <a:ext cx="8618094" cy="17033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0DA6DB0-D4FF-910F-CB70-5BF3C953E6C2}"/>
              </a:ext>
            </a:extLst>
          </p:cNvPr>
          <p:cNvSpPr txBox="1"/>
          <p:nvPr/>
        </p:nvSpPr>
        <p:spPr>
          <a:xfrm>
            <a:off x="1049923" y="2869215"/>
            <a:ext cx="5577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State one consequence of reducing customers credit terms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F78AFF4-8103-15FE-AC81-4BEF32AF9711}"/>
              </a:ext>
            </a:extLst>
          </p:cNvPr>
          <p:cNvSpPr txBox="1"/>
          <p:nvPr/>
        </p:nvSpPr>
        <p:spPr>
          <a:xfrm>
            <a:off x="1049923" y="4645156"/>
            <a:ext cx="5577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State two advantages of spotting trends for a business</a:t>
            </a:r>
          </a:p>
        </p:txBody>
      </p:sp>
    </p:spTree>
    <p:extLst>
      <p:ext uri="{BB962C8B-B14F-4D97-AF65-F5344CB8AC3E}">
        <p14:creationId xmlns:p14="http://schemas.microsoft.com/office/powerpoint/2010/main" val="3860798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4622BC-04D4-7E0C-588C-19F095E8FA51}"/>
              </a:ext>
            </a:extLst>
          </p:cNvPr>
          <p:cNvSpPr/>
          <p:nvPr/>
        </p:nvSpPr>
        <p:spPr>
          <a:xfrm>
            <a:off x="0" y="770"/>
            <a:ext cx="9906000" cy="651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55399-E48A-B6A9-3D88-FBC75827C69E}"/>
              </a:ext>
            </a:extLst>
          </p:cNvPr>
          <p:cNvSpPr/>
          <p:nvPr/>
        </p:nvSpPr>
        <p:spPr>
          <a:xfrm>
            <a:off x="0" y="6420692"/>
            <a:ext cx="9906000" cy="443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7683C-EE36-CBA2-58F9-6FFDF7678A2B}"/>
              </a:ext>
            </a:extLst>
          </p:cNvPr>
          <p:cNvSpPr txBox="1"/>
          <p:nvPr/>
        </p:nvSpPr>
        <p:spPr>
          <a:xfrm rot="16200000">
            <a:off x="-2288032" y="3680747"/>
            <a:ext cx="555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Methods of improving cash flow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45A148-B358-4C93-17CC-E052488B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7" y="24146"/>
            <a:ext cx="1242568" cy="9894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CFB9991-502E-2AC0-0353-B628A6F0BB37}"/>
              </a:ext>
            </a:extLst>
          </p:cNvPr>
          <p:cNvSpPr/>
          <p:nvPr/>
        </p:nvSpPr>
        <p:spPr>
          <a:xfrm>
            <a:off x="2235144" y="251813"/>
            <a:ext cx="5983368" cy="352020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tone Sans ITC TT" pitchFamily="2" charset="0"/>
              </a:rPr>
              <a:t>A Level Business: Improving cash flow and profits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8B3435-6167-E1EB-5598-BF6DDC52A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336" y="235991"/>
            <a:ext cx="958445" cy="6389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D3A23FF-B196-AD77-6EA0-09A7F18268FE}"/>
              </a:ext>
            </a:extLst>
          </p:cNvPr>
          <p:cNvSpPr/>
          <p:nvPr/>
        </p:nvSpPr>
        <p:spPr>
          <a:xfrm>
            <a:off x="154227" y="6481318"/>
            <a:ext cx="9670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Stone Sans ITC TT" pitchFamily="2" charset="0"/>
              </a:rPr>
              <a:t>Understand the methods used to improve the cash flow in a business</a:t>
            </a:r>
            <a:endParaRPr lang="en-GB" sz="1200" dirty="0">
              <a:solidFill>
                <a:schemeClr val="bg1"/>
              </a:solidFill>
              <a:latin typeface="Stone Sans ITC TT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5FAF7F6-2B04-2894-F4E8-164A0F70DFA6}"/>
              </a:ext>
            </a:extLst>
          </p:cNvPr>
          <p:cNvSpPr txBox="1"/>
          <p:nvPr/>
        </p:nvSpPr>
        <p:spPr>
          <a:xfrm>
            <a:off x="1048724" y="776275"/>
            <a:ext cx="730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Analyse why a sale and leaseback of a business premises might be an attractive option to a business with cash flow problems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37293C9-10F7-11AC-04BD-0A47E68A9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85" y="1103398"/>
            <a:ext cx="523649" cy="565443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87F98EE1-29D4-5513-280A-14F539A1C695}"/>
              </a:ext>
            </a:extLst>
          </p:cNvPr>
          <p:cNvSpPr/>
          <p:nvPr/>
        </p:nvSpPr>
        <p:spPr>
          <a:xfrm>
            <a:off x="853553" y="1307479"/>
            <a:ext cx="4246767" cy="4903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07EABE-DC3B-E382-E3D4-5EDFA4D935A5}"/>
              </a:ext>
            </a:extLst>
          </p:cNvPr>
          <p:cNvSpPr/>
          <p:nvPr/>
        </p:nvSpPr>
        <p:spPr>
          <a:xfrm>
            <a:off x="5266148" y="1295121"/>
            <a:ext cx="4246767" cy="4903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464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4622BC-04D4-7E0C-588C-19F095E8FA51}"/>
              </a:ext>
            </a:extLst>
          </p:cNvPr>
          <p:cNvSpPr/>
          <p:nvPr/>
        </p:nvSpPr>
        <p:spPr>
          <a:xfrm>
            <a:off x="0" y="770"/>
            <a:ext cx="9906000" cy="651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55399-E48A-B6A9-3D88-FBC75827C69E}"/>
              </a:ext>
            </a:extLst>
          </p:cNvPr>
          <p:cNvSpPr/>
          <p:nvPr/>
        </p:nvSpPr>
        <p:spPr>
          <a:xfrm>
            <a:off x="0" y="6420692"/>
            <a:ext cx="9906000" cy="443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7683C-EE36-CBA2-58F9-6FFDF7678A2B}"/>
              </a:ext>
            </a:extLst>
          </p:cNvPr>
          <p:cNvSpPr txBox="1"/>
          <p:nvPr/>
        </p:nvSpPr>
        <p:spPr>
          <a:xfrm rot="16200000">
            <a:off x="-2288032" y="3680747"/>
            <a:ext cx="555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Methods of improving cash flow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45A148-B358-4C93-17CC-E052488B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7" y="24146"/>
            <a:ext cx="1242568" cy="9894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CFB9991-502E-2AC0-0353-B628A6F0BB37}"/>
              </a:ext>
            </a:extLst>
          </p:cNvPr>
          <p:cNvSpPr/>
          <p:nvPr/>
        </p:nvSpPr>
        <p:spPr>
          <a:xfrm>
            <a:off x="2235144" y="251813"/>
            <a:ext cx="5983368" cy="352020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tone Sans ITC TT" pitchFamily="2" charset="0"/>
              </a:rPr>
              <a:t>A Level Business: Improving cash flow and profits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8B3435-6167-E1EB-5598-BF6DDC52A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336" y="235991"/>
            <a:ext cx="958445" cy="6389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D3A23FF-B196-AD77-6EA0-09A7F18268FE}"/>
              </a:ext>
            </a:extLst>
          </p:cNvPr>
          <p:cNvSpPr/>
          <p:nvPr/>
        </p:nvSpPr>
        <p:spPr>
          <a:xfrm>
            <a:off x="154227" y="6481318"/>
            <a:ext cx="9670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Stone Sans ITC TT" pitchFamily="2" charset="0"/>
              </a:rPr>
              <a:t>Understand the methods used to improve the cash flow in a business</a:t>
            </a:r>
            <a:endParaRPr lang="en-GB" sz="1200" dirty="0">
              <a:solidFill>
                <a:schemeClr val="bg1"/>
              </a:solidFill>
              <a:latin typeface="Stone Sans ITC TT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5FAF7F6-2B04-2894-F4E8-164A0F70DFA6}"/>
              </a:ext>
            </a:extLst>
          </p:cNvPr>
          <p:cNvSpPr txBox="1"/>
          <p:nvPr/>
        </p:nvSpPr>
        <p:spPr>
          <a:xfrm>
            <a:off x="1048724" y="776275"/>
            <a:ext cx="7301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Analyse why debt factoring might be an attractive option to a business with cash flow problems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37293C9-10F7-11AC-04BD-0A47E68A9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85" y="1103398"/>
            <a:ext cx="523649" cy="565443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87F98EE1-29D4-5513-280A-14F539A1C695}"/>
              </a:ext>
            </a:extLst>
          </p:cNvPr>
          <p:cNvSpPr/>
          <p:nvPr/>
        </p:nvSpPr>
        <p:spPr>
          <a:xfrm>
            <a:off x="853553" y="1307479"/>
            <a:ext cx="4246767" cy="4903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07EABE-DC3B-E382-E3D4-5EDFA4D935A5}"/>
              </a:ext>
            </a:extLst>
          </p:cNvPr>
          <p:cNvSpPr/>
          <p:nvPr/>
        </p:nvSpPr>
        <p:spPr>
          <a:xfrm>
            <a:off x="5266148" y="1295121"/>
            <a:ext cx="4246767" cy="4903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851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5522836C-4545-80CA-C009-AC9C3961447E}"/>
              </a:ext>
            </a:extLst>
          </p:cNvPr>
          <p:cNvSpPr/>
          <p:nvPr/>
        </p:nvSpPr>
        <p:spPr>
          <a:xfrm>
            <a:off x="4768927" y="2281414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902E7F4-F380-F5EC-1C09-EBC7AB0359E7}"/>
              </a:ext>
            </a:extLst>
          </p:cNvPr>
          <p:cNvSpPr/>
          <p:nvPr/>
        </p:nvSpPr>
        <p:spPr>
          <a:xfrm>
            <a:off x="2895974" y="2355527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11AD851-857F-DFFD-0A67-E3C1188FC7CD}"/>
              </a:ext>
            </a:extLst>
          </p:cNvPr>
          <p:cNvSpPr/>
          <p:nvPr/>
        </p:nvSpPr>
        <p:spPr>
          <a:xfrm>
            <a:off x="6619782" y="2359523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622BC-04D4-7E0C-588C-19F095E8FA51}"/>
              </a:ext>
            </a:extLst>
          </p:cNvPr>
          <p:cNvSpPr/>
          <p:nvPr/>
        </p:nvSpPr>
        <p:spPr>
          <a:xfrm>
            <a:off x="0" y="770"/>
            <a:ext cx="9906000" cy="651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55399-E48A-B6A9-3D88-FBC75827C69E}"/>
              </a:ext>
            </a:extLst>
          </p:cNvPr>
          <p:cNvSpPr/>
          <p:nvPr/>
        </p:nvSpPr>
        <p:spPr>
          <a:xfrm>
            <a:off x="0" y="6420692"/>
            <a:ext cx="9906000" cy="443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66D803-8D4D-30BB-8E35-309FC343BC5A}"/>
              </a:ext>
            </a:extLst>
          </p:cNvPr>
          <p:cNvSpPr/>
          <p:nvPr/>
        </p:nvSpPr>
        <p:spPr>
          <a:xfrm>
            <a:off x="3354578" y="1636814"/>
            <a:ext cx="370171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7683C-EE36-CBA2-58F9-6FFDF7678A2B}"/>
              </a:ext>
            </a:extLst>
          </p:cNvPr>
          <p:cNvSpPr txBox="1"/>
          <p:nvPr/>
        </p:nvSpPr>
        <p:spPr>
          <a:xfrm rot="16200000">
            <a:off x="-2296738" y="3244210"/>
            <a:ext cx="5557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Improving cash flow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94BF89-84E5-0A5C-593E-42DFD7B1C1C4}"/>
              </a:ext>
            </a:extLst>
          </p:cNvPr>
          <p:cNvSpPr txBox="1"/>
          <p:nvPr/>
        </p:nvSpPr>
        <p:spPr>
          <a:xfrm>
            <a:off x="3354579" y="1811694"/>
            <a:ext cx="3701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Business reputation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45A148-B358-4C93-17CC-E052488B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7" y="24146"/>
            <a:ext cx="1242568" cy="9894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CFB9991-502E-2AC0-0353-B628A6F0BB37}"/>
              </a:ext>
            </a:extLst>
          </p:cNvPr>
          <p:cNvSpPr/>
          <p:nvPr/>
        </p:nvSpPr>
        <p:spPr>
          <a:xfrm>
            <a:off x="2235144" y="251813"/>
            <a:ext cx="5983368" cy="352020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tone Sans ITC TT" pitchFamily="2" charset="0"/>
              </a:rPr>
              <a:t>A Level Business: Improving cash flow and profits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8B3435-6167-E1EB-5598-BF6DDC52A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336" y="235991"/>
            <a:ext cx="958445" cy="6389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D3A23FF-B196-AD77-6EA0-09A7F18268FE}"/>
              </a:ext>
            </a:extLst>
          </p:cNvPr>
          <p:cNvSpPr/>
          <p:nvPr/>
        </p:nvSpPr>
        <p:spPr>
          <a:xfrm>
            <a:off x="154227" y="6481318"/>
            <a:ext cx="9670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Stone Sans ITC TT" pitchFamily="2" charset="0"/>
              </a:rPr>
              <a:t>Understand the methods used to improve the cash flow in a business</a:t>
            </a:r>
            <a:endParaRPr lang="en-GB" sz="1200" dirty="0">
              <a:solidFill>
                <a:schemeClr val="bg1"/>
              </a:solidFill>
              <a:latin typeface="Stone Sans ITC TT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8E407A-C930-228E-0FD7-3A63589107C6}"/>
              </a:ext>
            </a:extLst>
          </p:cNvPr>
          <p:cNvSpPr txBox="1"/>
          <p:nvPr/>
        </p:nvSpPr>
        <p:spPr>
          <a:xfrm>
            <a:off x="4133840" y="3058074"/>
            <a:ext cx="2257400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Public relations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0E3BAD-D59D-2A40-5B7D-AA69E31720D5}"/>
              </a:ext>
            </a:extLst>
          </p:cNvPr>
          <p:cNvSpPr txBox="1"/>
          <p:nvPr/>
        </p:nvSpPr>
        <p:spPr>
          <a:xfrm>
            <a:off x="1130496" y="2968598"/>
            <a:ext cx="2257400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Banks</a:t>
            </a:r>
          </a:p>
          <a:p>
            <a:pPr algn="ctr"/>
            <a:endParaRPr lang="en-GB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22948F-611E-79B1-DFA1-56B246F03254}"/>
              </a:ext>
            </a:extLst>
          </p:cNvPr>
          <p:cNvSpPr txBox="1"/>
          <p:nvPr/>
        </p:nvSpPr>
        <p:spPr>
          <a:xfrm>
            <a:off x="7124444" y="3025085"/>
            <a:ext cx="2257400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Suppliers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C255D2-FC4A-571B-44AC-C9A796597C7A}"/>
              </a:ext>
            </a:extLst>
          </p:cNvPr>
          <p:cNvSpPr txBox="1"/>
          <p:nvPr/>
        </p:nvSpPr>
        <p:spPr>
          <a:xfrm>
            <a:off x="2384793" y="978147"/>
            <a:ext cx="5391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. A business with a good financial reputation is likely to be able to improve its cashflow and business performance more easily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7B9F91-C9FB-E79A-B083-EBE163366741}"/>
              </a:ext>
            </a:extLst>
          </p:cNvPr>
          <p:cNvSpPr txBox="1"/>
          <p:nvPr/>
        </p:nvSpPr>
        <p:spPr>
          <a:xfrm>
            <a:off x="921753" y="4120709"/>
            <a:ext cx="27116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. A business with a good financial history and credit score – without having to use an overdraft – can likely access loans with a lower interest rate, thus reduce costs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78CCD7-BEFE-A9B3-FF85-8D1AF1D7C765}"/>
              </a:ext>
            </a:extLst>
          </p:cNvPr>
          <p:cNvSpPr txBox="1"/>
          <p:nvPr/>
        </p:nvSpPr>
        <p:spPr>
          <a:xfrm>
            <a:off x="3982876" y="4133563"/>
            <a:ext cx="2711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. A company with a good financial reputation is likely to improve the chances of securing better ‘financial details’</a:t>
            </a:r>
          </a:p>
          <a:p>
            <a:pPr algn="ctr"/>
            <a:r>
              <a:rPr lang="en-GB" sz="1400" dirty="0"/>
              <a:t>. Adverse financial reputation likely to mean others will have less confidence in the company therefore  more difficult to secure favourable financial terms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4A92B3-6551-19A7-0F61-2593AFFE3277}"/>
              </a:ext>
            </a:extLst>
          </p:cNvPr>
          <p:cNvSpPr txBox="1"/>
          <p:nvPr/>
        </p:nvSpPr>
        <p:spPr>
          <a:xfrm>
            <a:off x="6888846" y="4133563"/>
            <a:ext cx="27116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. All suppliers want prompt payment in full</a:t>
            </a:r>
          </a:p>
          <a:p>
            <a:pPr algn="ctr"/>
            <a:r>
              <a:rPr lang="en-GB" sz="1400" dirty="0"/>
              <a:t>. Discounts can be negotiated for prompt payment – reducing cots</a:t>
            </a:r>
          </a:p>
          <a:p>
            <a:pPr algn="ctr"/>
            <a:r>
              <a:rPr lang="en-GB" sz="1400" dirty="0"/>
              <a:t>. Having a good reputation with suppliers is the key to negotiating favourable terms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2585B7D-EF6C-94BA-C0AB-F878BBEB9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256716" y="1572892"/>
            <a:ext cx="504346" cy="9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04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4622BC-04D4-7E0C-588C-19F095E8FA51}"/>
              </a:ext>
            </a:extLst>
          </p:cNvPr>
          <p:cNvSpPr/>
          <p:nvPr/>
        </p:nvSpPr>
        <p:spPr>
          <a:xfrm>
            <a:off x="0" y="770"/>
            <a:ext cx="9906000" cy="651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55399-E48A-B6A9-3D88-FBC75827C69E}"/>
              </a:ext>
            </a:extLst>
          </p:cNvPr>
          <p:cNvSpPr/>
          <p:nvPr/>
        </p:nvSpPr>
        <p:spPr>
          <a:xfrm>
            <a:off x="0" y="6420692"/>
            <a:ext cx="9906000" cy="443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7683C-EE36-CBA2-58F9-6FFDF7678A2B}"/>
              </a:ext>
            </a:extLst>
          </p:cNvPr>
          <p:cNvSpPr txBox="1"/>
          <p:nvPr/>
        </p:nvSpPr>
        <p:spPr>
          <a:xfrm rot="16200000">
            <a:off x="-2325755" y="3772145"/>
            <a:ext cx="555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Methods of improving cash flow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45A148-B358-4C93-17CC-E052488B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7" y="24146"/>
            <a:ext cx="1242568" cy="9894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CFB9991-502E-2AC0-0353-B628A6F0BB37}"/>
              </a:ext>
            </a:extLst>
          </p:cNvPr>
          <p:cNvSpPr/>
          <p:nvPr/>
        </p:nvSpPr>
        <p:spPr>
          <a:xfrm>
            <a:off x="2235144" y="251813"/>
            <a:ext cx="5983368" cy="352020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tone Sans ITC TT" pitchFamily="2" charset="0"/>
              </a:rPr>
              <a:t>A Level Business: Improving cash flow and profits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8B3435-6167-E1EB-5598-BF6DDC52A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336" y="235991"/>
            <a:ext cx="958445" cy="6389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D3A23FF-B196-AD77-6EA0-09A7F18268FE}"/>
              </a:ext>
            </a:extLst>
          </p:cNvPr>
          <p:cNvSpPr/>
          <p:nvPr/>
        </p:nvSpPr>
        <p:spPr>
          <a:xfrm>
            <a:off x="154227" y="6481318"/>
            <a:ext cx="9670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Stone Sans ITC TT" pitchFamily="2" charset="0"/>
              </a:rPr>
              <a:t>Understand the methods used to improve the cash flow in a business</a:t>
            </a:r>
            <a:endParaRPr lang="en-GB" sz="1200" dirty="0">
              <a:solidFill>
                <a:schemeClr val="bg1"/>
              </a:solidFill>
              <a:latin typeface="Stone Sans ITC TT" pitchFamily="2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F9A2F7F-5AF6-DE98-27A4-1C74E81CF4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776438"/>
              </p:ext>
            </p:extLst>
          </p:nvPr>
        </p:nvGraphicFramePr>
        <p:xfrm>
          <a:off x="969963" y="1121240"/>
          <a:ext cx="8712666" cy="5160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369">
                  <a:extLst>
                    <a:ext uri="{9D8B030D-6E8A-4147-A177-3AD203B41FA5}">
                      <a16:colId xmlns:a16="http://schemas.microsoft.com/office/drawing/2014/main" val="2068900847"/>
                    </a:ext>
                  </a:extLst>
                </a:gridCol>
                <a:gridCol w="7051863">
                  <a:extLst>
                    <a:ext uri="{9D8B030D-6E8A-4147-A177-3AD203B41FA5}">
                      <a16:colId xmlns:a16="http://schemas.microsoft.com/office/drawing/2014/main" val="2208866147"/>
                    </a:ext>
                  </a:extLst>
                </a:gridCol>
                <a:gridCol w="618217">
                  <a:extLst>
                    <a:ext uri="{9D8B030D-6E8A-4147-A177-3AD203B41FA5}">
                      <a16:colId xmlns:a16="http://schemas.microsoft.com/office/drawing/2014/main" val="3133660031"/>
                    </a:ext>
                  </a:extLst>
                </a:gridCol>
                <a:gridCol w="618217">
                  <a:extLst>
                    <a:ext uri="{9D8B030D-6E8A-4147-A177-3AD203B41FA5}">
                      <a16:colId xmlns:a16="http://schemas.microsoft.com/office/drawing/2014/main" val="2604670535"/>
                    </a:ext>
                  </a:extLst>
                </a:gridCol>
              </a:tblGrid>
              <a:tr h="385297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8216306"/>
                  </a:ext>
                </a:extLst>
              </a:tr>
              <a:tr h="47755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Debt factoring can reduce profit margins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7887205"/>
                  </a:ext>
                </a:extLst>
              </a:tr>
              <a:tr h="47755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Reducing credit terms has no negative effects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9351738"/>
                  </a:ext>
                </a:extLst>
              </a:tr>
              <a:tr h="47755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An overdraft is one of the most convenient short term ways to borrow money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9520520"/>
                  </a:ext>
                </a:extLst>
              </a:tr>
              <a:tr h="47755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Prompt payment is a good start in negotiating for discount from suppliers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1169024"/>
                  </a:ext>
                </a:extLst>
              </a:tr>
              <a:tr h="47755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Seasonal variation has a positive effect on the cashflow of a business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4402016"/>
                  </a:ext>
                </a:extLst>
              </a:tr>
              <a:tr h="47755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Buying in bulk in advance is always a good thing for a business’s cash flow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2149991"/>
                  </a:ext>
                </a:extLst>
              </a:tr>
              <a:tr h="47755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Start-ups can face difficulties securing long credit terms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8576954"/>
                  </a:ext>
                </a:extLst>
              </a:tr>
              <a:tr h="47755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Sale and leaseback is an increasingly popular form of raising finance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3594322"/>
                  </a:ext>
                </a:extLst>
              </a:tr>
              <a:tr h="47755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Seasonal variation can create working capital problems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2042171"/>
                  </a:ext>
                </a:extLst>
              </a:tr>
              <a:tr h="47755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A short term loan may be cheaper than a large overdraft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932885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921E565A-3105-7CF1-2804-A92AB162B7EB}"/>
              </a:ext>
            </a:extLst>
          </p:cNvPr>
          <p:cNvSpPr txBox="1"/>
          <p:nvPr/>
        </p:nvSpPr>
        <p:spPr>
          <a:xfrm>
            <a:off x="1340192" y="775070"/>
            <a:ext cx="6878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Read the statement then decide if it is TRUE or FALSE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1B0DA10-82D9-D4DD-2F1F-F44469944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07" y="1029597"/>
            <a:ext cx="523649" cy="56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87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3BEFF4D6-194D-F8CF-CD3D-CF96F39D229F}"/>
              </a:ext>
            </a:extLst>
          </p:cNvPr>
          <p:cNvSpPr/>
          <p:nvPr/>
        </p:nvSpPr>
        <p:spPr>
          <a:xfrm>
            <a:off x="4281465" y="1746279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C7A40FB-A5E8-6BFE-952C-33A9F4BDA3AA}"/>
              </a:ext>
            </a:extLst>
          </p:cNvPr>
          <p:cNvSpPr/>
          <p:nvPr/>
        </p:nvSpPr>
        <p:spPr>
          <a:xfrm>
            <a:off x="5435296" y="1771773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25406FD-B70D-0D34-A495-486BCECFB7D5}"/>
              </a:ext>
            </a:extLst>
          </p:cNvPr>
          <p:cNvSpPr/>
          <p:nvPr/>
        </p:nvSpPr>
        <p:spPr>
          <a:xfrm>
            <a:off x="4948250" y="3807678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902E7F4-F380-F5EC-1C09-EBC7AB0359E7}"/>
              </a:ext>
            </a:extLst>
          </p:cNvPr>
          <p:cNvSpPr/>
          <p:nvPr/>
        </p:nvSpPr>
        <p:spPr>
          <a:xfrm>
            <a:off x="3198035" y="2415441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7530C7D-2F32-3381-7A8B-33EDBF0D1EA8}"/>
              </a:ext>
            </a:extLst>
          </p:cNvPr>
          <p:cNvSpPr/>
          <p:nvPr/>
        </p:nvSpPr>
        <p:spPr>
          <a:xfrm>
            <a:off x="3367351" y="3610398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3A60C14-BAF6-7F44-66F7-B498C569EB8B}"/>
              </a:ext>
            </a:extLst>
          </p:cNvPr>
          <p:cNvSpPr/>
          <p:nvPr/>
        </p:nvSpPr>
        <p:spPr>
          <a:xfrm>
            <a:off x="6488190" y="3658166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11AD851-857F-DFFD-0A67-E3C1188FC7CD}"/>
              </a:ext>
            </a:extLst>
          </p:cNvPr>
          <p:cNvSpPr/>
          <p:nvPr/>
        </p:nvSpPr>
        <p:spPr>
          <a:xfrm>
            <a:off x="6518726" y="2440165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622BC-04D4-7E0C-588C-19F095E8FA51}"/>
              </a:ext>
            </a:extLst>
          </p:cNvPr>
          <p:cNvSpPr/>
          <p:nvPr/>
        </p:nvSpPr>
        <p:spPr>
          <a:xfrm>
            <a:off x="0" y="770"/>
            <a:ext cx="9906000" cy="651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55399-E48A-B6A9-3D88-FBC75827C69E}"/>
              </a:ext>
            </a:extLst>
          </p:cNvPr>
          <p:cNvSpPr/>
          <p:nvPr/>
        </p:nvSpPr>
        <p:spPr>
          <a:xfrm>
            <a:off x="0" y="6420692"/>
            <a:ext cx="9906000" cy="443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66D803-8D4D-30BB-8E35-309FC343BC5A}"/>
              </a:ext>
            </a:extLst>
          </p:cNvPr>
          <p:cNvSpPr/>
          <p:nvPr/>
        </p:nvSpPr>
        <p:spPr>
          <a:xfrm>
            <a:off x="4033548" y="2539619"/>
            <a:ext cx="2737191" cy="153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7683C-EE36-CBA2-58F9-6FFDF7678A2B}"/>
              </a:ext>
            </a:extLst>
          </p:cNvPr>
          <p:cNvSpPr txBox="1"/>
          <p:nvPr/>
        </p:nvSpPr>
        <p:spPr>
          <a:xfrm rot="16200000">
            <a:off x="-2296738" y="3305765"/>
            <a:ext cx="555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Improving profits and profitability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94BF89-84E5-0A5C-593E-42DFD7B1C1C4}"/>
              </a:ext>
            </a:extLst>
          </p:cNvPr>
          <p:cNvSpPr txBox="1"/>
          <p:nvPr/>
        </p:nvSpPr>
        <p:spPr>
          <a:xfrm>
            <a:off x="3853467" y="2909280"/>
            <a:ext cx="307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Improving profits 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and profitability</a:t>
            </a: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45A148-B358-4C93-17CC-E052488B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7" y="24146"/>
            <a:ext cx="1242568" cy="9894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CFB9991-502E-2AC0-0353-B628A6F0BB37}"/>
              </a:ext>
            </a:extLst>
          </p:cNvPr>
          <p:cNvSpPr/>
          <p:nvPr/>
        </p:nvSpPr>
        <p:spPr>
          <a:xfrm>
            <a:off x="2235144" y="251813"/>
            <a:ext cx="5983368" cy="352020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tone Sans ITC TT" pitchFamily="2" charset="0"/>
              </a:rPr>
              <a:t>A Level Business: Improving cash flow and profits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42854F-F063-F28D-1C18-6D83E23C2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336" y="235991"/>
            <a:ext cx="958445" cy="6389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2BAA44-DFBB-5B44-6C32-F4C292A4FC49}"/>
              </a:ext>
            </a:extLst>
          </p:cNvPr>
          <p:cNvSpPr/>
          <p:nvPr/>
        </p:nvSpPr>
        <p:spPr>
          <a:xfrm>
            <a:off x="189636" y="6448799"/>
            <a:ext cx="95842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Stone Sans ITC TT" pitchFamily="2" charset="0"/>
              </a:rPr>
              <a:t>Understand the methods used to improve a business’s profits and profitability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E761CB-95DE-8DEF-E1AB-969A8A8445A5}"/>
              </a:ext>
            </a:extLst>
          </p:cNvPr>
          <p:cNvSpPr txBox="1"/>
          <p:nvPr/>
        </p:nvSpPr>
        <p:spPr>
          <a:xfrm>
            <a:off x="1589229" y="4411635"/>
            <a:ext cx="2257400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Reduce the cost of production</a:t>
            </a:r>
          </a:p>
          <a:p>
            <a:pPr algn="ctr"/>
            <a:endParaRPr lang="en-GB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C734AE-CF6A-4242-E7A3-DBB829CD28AE}"/>
              </a:ext>
            </a:extLst>
          </p:cNvPr>
          <p:cNvSpPr txBox="1"/>
          <p:nvPr/>
        </p:nvSpPr>
        <p:spPr>
          <a:xfrm>
            <a:off x="7364494" y="2505254"/>
            <a:ext cx="2257400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Increase prices</a:t>
            </a:r>
          </a:p>
          <a:p>
            <a:pPr algn="ctr"/>
            <a:endParaRPr lang="en-GB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C23BC0-80C8-89A2-42E2-C3D6DBDCCA9D}"/>
              </a:ext>
            </a:extLst>
          </p:cNvPr>
          <p:cNvSpPr txBox="1"/>
          <p:nvPr/>
        </p:nvSpPr>
        <p:spPr>
          <a:xfrm>
            <a:off x="6024311" y="1208819"/>
            <a:ext cx="2257400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Maximise capacity</a:t>
            </a:r>
          </a:p>
          <a:p>
            <a:pPr algn="ctr"/>
            <a:endParaRPr lang="en-GB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B460A3-B837-1813-38E0-0FF62A96AE17}"/>
              </a:ext>
            </a:extLst>
          </p:cNvPr>
          <p:cNvSpPr txBox="1"/>
          <p:nvPr/>
        </p:nvSpPr>
        <p:spPr>
          <a:xfrm>
            <a:off x="2651770" y="1115377"/>
            <a:ext cx="2257400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Improve efficiency</a:t>
            </a:r>
          </a:p>
          <a:p>
            <a:pPr algn="ctr"/>
            <a:endParaRPr lang="en-GB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C35F98-FB87-D17A-AC6C-6AF3008EAC94}"/>
              </a:ext>
            </a:extLst>
          </p:cNvPr>
          <p:cNvSpPr txBox="1"/>
          <p:nvPr/>
        </p:nvSpPr>
        <p:spPr>
          <a:xfrm>
            <a:off x="1142320" y="2323537"/>
            <a:ext cx="2257400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Reduce sub standard products</a:t>
            </a:r>
          </a:p>
          <a:p>
            <a:pPr algn="ctr"/>
            <a:endParaRPr lang="en-GB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2E7101-52F5-DAB8-9DBF-9C91E7995B6B}"/>
              </a:ext>
            </a:extLst>
          </p:cNvPr>
          <p:cNvSpPr txBox="1"/>
          <p:nvPr/>
        </p:nvSpPr>
        <p:spPr>
          <a:xfrm>
            <a:off x="4336452" y="4533576"/>
            <a:ext cx="2257400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Improve methods     of production</a:t>
            </a:r>
          </a:p>
          <a:p>
            <a:pPr algn="ctr"/>
            <a:endParaRPr lang="en-GB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47FBE2-2061-4514-6C99-65F14C9E8C4B}"/>
              </a:ext>
            </a:extLst>
          </p:cNvPr>
          <p:cNvSpPr txBox="1"/>
          <p:nvPr/>
        </p:nvSpPr>
        <p:spPr>
          <a:xfrm>
            <a:off x="7153011" y="4338378"/>
            <a:ext cx="2257400" cy="147732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Reduce unprofitable aspects of the business</a:t>
            </a:r>
          </a:p>
          <a:p>
            <a:pPr algn="ctr"/>
            <a:endParaRPr lang="en-GB" b="1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75E4E93-7D2D-7650-63C3-454E71A56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266092" y="1094155"/>
            <a:ext cx="514473" cy="9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74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7E6EB0-2EB7-E358-672D-F9B01B88C53A}"/>
              </a:ext>
            </a:extLst>
          </p:cNvPr>
          <p:cNvSpPr txBox="1"/>
          <p:nvPr/>
        </p:nvSpPr>
        <p:spPr>
          <a:xfrm>
            <a:off x="10222909" y="992536"/>
            <a:ext cx="4521807" cy="2543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925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£ € $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622BC-04D4-7E0C-588C-19F095E8FA51}"/>
              </a:ext>
            </a:extLst>
          </p:cNvPr>
          <p:cNvSpPr/>
          <p:nvPr/>
        </p:nvSpPr>
        <p:spPr>
          <a:xfrm>
            <a:off x="0" y="770"/>
            <a:ext cx="9906000" cy="651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55399-E48A-B6A9-3D88-FBC75827C69E}"/>
              </a:ext>
            </a:extLst>
          </p:cNvPr>
          <p:cNvSpPr/>
          <p:nvPr/>
        </p:nvSpPr>
        <p:spPr>
          <a:xfrm>
            <a:off x="0" y="6420692"/>
            <a:ext cx="9906000" cy="443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45A148-B358-4C93-17CC-E052488B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7" y="24146"/>
            <a:ext cx="1242568" cy="9894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CFB9991-502E-2AC0-0353-B628A6F0BB37}"/>
              </a:ext>
            </a:extLst>
          </p:cNvPr>
          <p:cNvSpPr/>
          <p:nvPr/>
        </p:nvSpPr>
        <p:spPr>
          <a:xfrm>
            <a:off x="2235144" y="251813"/>
            <a:ext cx="5983368" cy="352020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tone Sans ITC TT" pitchFamily="2" charset="0"/>
              </a:rPr>
              <a:t>A Level Business: Improving cash flow and profits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8B3435-6167-E1EB-5598-BF6DDC52A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336" y="235991"/>
            <a:ext cx="958445" cy="6389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D3A23FF-B196-AD77-6EA0-09A7F18268FE}"/>
              </a:ext>
            </a:extLst>
          </p:cNvPr>
          <p:cNvSpPr/>
          <p:nvPr/>
        </p:nvSpPr>
        <p:spPr>
          <a:xfrm>
            <a:off x="154227" y="6481318"/>
            <a:ext cx="9670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Stone Sans ITC TT" pitchFamily="2" charset="0"/>
              </a:rPr>
              <a:t>Understand the methods used to improve the cash flow in a business</a:t>
            </a:r>
            <a:endParaRPr lang="en-GB" sz="1200" dirty="0">
              <a:solidFill>
                <a:schemeClr val="bg1"/>
              </a:solidFill>
              <a:latin typeface="Stone Sans ITC TT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CE6831-3492-A9C8-2687-81AD3B7606CF}"/>
              </a:ext>
            </a:extLst>
          </p:cNvPr>
          <p:cNvGrpSpPr/>
          <p:nvPr/>
        </p:nvGrpSpPr>
        <p:grpSpPr>
          <a:xfrm>
            <a:off x="1618434" y="895403"/>
            <a:ext cx="2886078" cy="1981460"/>
            <a:chOff x="766367" y="1017065"/>
            <a:chExt cx="2886078" cy="198146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902E7F4-F380-F5EC-1C09-EBC7AB0359E7}"/>
                </a:ext>
              </a:extLst>
            </p:cNvPr>
            <p:cNvSpPr/>
            <p:nvPr/>
          </p:nvSpPr>
          <p:spPr>
            <a:xfrm>
              <a:off x="766367" y="1017065"/>
              <a:ext cx="1009324" cy="10218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60D1EEF-4776-34AD-63FC-5AA26CAAB4D2}"/>
                </a:ext>
              </a:extLst>
            </p:cNvPr>
            <p:cNvSpPr txBox="1"/>
            <p:nvPr/>
          </p:nvSpPr>
          <p:spPr>
            <a:xfrm>
              <a:off x="996717" y="1828974"/>
              <a:ext cx="265572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. There are many ways to improve efficiency in a business</a:t>
              </a:r>
            </a:p>
            <a:p>
              <a:pPr algn="ctr"/>
              <a:r>
                <a:rPr lang="en-GB" sz="1400" dirty="0"/>
                <a:t>. Aim is to produce goods or service with minimum resources</a:t>
              </a:r>
            </a:p>
            <a:p>
              <a:pPr algn="ctr"/>
              <a:r>
                <a:rPr lang="en-GB" sz="1400" dirty="0"/>
                <a:t>. Employee efficiency can be key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775B4D6-4F7D-7ADE-0A5F-521116C22EFA}"/>
                </a:ext>
              </a:extLst>
            </p:cNvPr>
            <p:cNvSpPr txBox="1"/>
            <p:nvPr/>
          </p:nvSpPr>
          <p:spPr>
            <a:xfrm>
              <a:off x="1143535" y="1329692"/>
              <a:ext cx="2257400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Improve efficiency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AAFDA27-E31C-E193-CBD3-9322BF6DA59E}"/>
              </a:ext>
            </a:extLst>
          </p:cNvPr>
          <p:cNvGrpSpPr/>
          <p:nvPr/>
        </p:nvGrpSpPr>
        <p:grpSpPr>
          <a:xfrm>
            <a:off x="1242661" y="4270411"/>
            <a:ext cx="2907008" cy="1730144"/>
            <a:chOff x="3688149" y="751099"/>
            <a:chExt cx="2907008" cy="173014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22836C-4545-80CA-C009-AC9C3961447E}"/>
                </a:ext>
              </a:extLst>
            </p:cNvPr>
            <p:cNvSpPr/>
            <p:nvPr/>
          </p:nvSpPr>
          <p:spPr>
            <a:xfrm>
              <a:off x="3688149" y="751099"/>
              <a:ext cx="1009324" cy="10218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D79D55-2989-3CF9-B22C-9F4597997716}"/>
                </a:ext>
              </a:extLst>
            </p:cNvPr>
            <p:cNvSpPr txBox="1"/>
            <p:nvPr/>
          </p:nvSpPr>
          <p:spPr>
            <a:xfrm>
              <a:off x="3939429" y="1527136"/>
              <a:ext cx="26557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. Maximising capacity improves cash flow and profitability</a:t>
              </a:r>
            </a:p>
            <a:p>
              <a:pPr algn="ctr"/>
              <a:r>
                <a:rPr lang="en-GB" sz="1400" dirty="0"/>
                <a:t>. Unit cost price is reduced, therefore profits can rise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310344F-0901-462E-C6C4-B8C386EF2CA1}"/>
                </a:ext>
              </a:extLst>
            </p:cNvPr>
            <p:cNvSpPr txBox="1"/>
            <p:nvPr/>
          </p:nvSpPr>
          <p:spPr>
            <a:xfrm>
              <a:off x="4098628" y="1103025"/>
              <a:ext cx="2257400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Maximise capacity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857B2E5-763D-0FC2-FC26-0567FBADC501}"/>
              </a:ext>
            </a:extLst>
          </p:cNvPr>
          <p:cNvGrpSpPr/>
          <p:nvPr/>
        </p:nvGrpSpPr>
        <p:grpSpPr>
          <a:xfrm>
            <a:off x="6611595" y="3511532"/>
            <a:ext cx="2942016" cy="1984891"/>
            <a:chOff x="6741768" y="1029529"/>
            <a:chExt cx="2942016" cy="198489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11AD851-857F-DFFD-0A67-E3C1188FC7CD}"/>
                </a:ext>
              </a:extLst>
            </p:cNvPr>
            <p:cNvSpPr/>
            <p:nvPr/>
          </p:nvSpPr>
          <p:spPr>
            <a:xfrm>
              <a:off x="6741768" y="1029529"/>
              <a:ext cx="1009324" cy="10218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5C1A942-047B-3D0D-30CF-B55A6DFE148E}"/>
                </a:ext>
              </a:extLst>
            </p:cNvPr>
            <p:cNvSpPr txBox="1"/>
            <p:nvPr/>
          </p:nvSpPr>
          <p:spPr>
            <a:xfrm>
              <a:off x="7203529" y="1844869"/>
              <a:ext cx="248025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. Increasing prices will improve cashflow and profits</a:t>
              </a:r>
            </a:p>
            <a:p>
              <a:pPr algn="ctr"/>
              <a:r>
                <a:rPr lang="en-GB" sz="1400" dirty="0"/>
                <a:t>. BUT higher prices can lead your customers to look elsewhere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5F9749E-6C1D-B277-9B1C-952ABCF26B12}"/>
                </a:ext>
              </a:extLst>
            </p:cNvPr>
            <p:cNvSpPr txBox="1"/>
            <p:nvPr/>
          </p:nvSpPr>
          <p:spPr>
            <a:xfrm>
              <a:off x="7246430" y="1378920"/>
              <a:ext cx="2257400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Increase prices</a:t>
              </a: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F6C81D0A-A388-4DD5-6E87-260DAC47A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21" y="4815339"/>
            <a:ext cx="2036296" cy="141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409970D-5B0D-075D-F04E-2D8E7508B9C3}"/>
              </a:ext>
            </a:extLst>
          </p:cNvPr>
          <p:cNvGrpSpPr/>
          <p:nvPr/>
        </p:nvGrpSpPr>
        <p:grpSpPr>
          <a:xfrm>
            <a:off x="5440447" y="1246696"/>
            <a:ext cx="3717909" cy="1803201"/>
            <a:chOff x="809280" y="3558165"/>
            <a:chExt cx="3717909" cy="18032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7530C7D-2F32-3381-7A8B-33EDBF0D1EA8}"/>
                </a:ext>
              </a:extLst>
            </p:cNvPr>
            <p:cNvSpPr/>
            <p:nvPr/>
          </p:nvSpPr>
          <p:spPr>
            <a:xfrm>
              <a:off x="809280" y="3558165"/>
              <a:ext cx="1009324" cy="10218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85B9310-DB3F-5EA4-1B0D-8A6522675012}"/>
                </a:ext>
              </a:extLst>
            </p:cNvPr>
            <p:cNvSpPr txBox="1"/>
            <p:nvPr/>
          </p:nvSpPr>
          <p:spPr>
            <a:xfrm>
              <a:off x="1015968" y="4407259"/>
              <a:ext cx="351122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. Quality control in production can reduce the number of sub standard goods</a:t>
              </a:r>
            </a:p>
            <a:p>
              <a:pPr algn="ctr"/>
              <a:r>
                <a:rPr lang="en-GB" sz="1400" dirty="0"/>
                <a:t>. Each good rejected has cost implications</a:t>
              </a:r>
            </a:p>
            <a:p>
              <a:pPr algn="ctr"/>
              <a:r>
                <a:rPr lang="en-GB" sz="1400" dirty="0"/>
                <a:t>. Less rejected goods = increase profitability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933DE0B-D982-E935-9808-C69D6969923C}"/>
                </a:ext>
              </a:extLst>
            </p:cNvPr>
            <p:cNvSpPr txBox="1"/>
            <p:nvPr/>
          </p:nvSpPr>
          <p:spPr>
            <a:xfrm>
              <a:off x="1235552" y="3876077"/>
              <a:ext cx="3137104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Reduce sub standard products</a:t>
              </a: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DB93FD30-F742-0911-2E32-09AD0CFBCB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40"/>
          <a:stretch/>
        </p:blipFill>
        <p:spPr bwMode="auto">
          <a:xfrm>
            <a:off x="2587373" y="3050818"/>
            <a:ext cx="2735658" cy="127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phic 21">
            <a:hlinkClick r:id="rId6"/>
            <a:extLst>
              <a:ext uri="{FF2B5EF4-FFF2-40B4-BE49-F238E27FC236}">
                <a16:creationId xmlns:a16="http://schemas.microsoft.com/office/drawing/2014/main" id="{A350CB31-1491-5D2F-F466-CA6CDB36DC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0115" y="4960334"/>
            <a:ext cx="625091" cy="10168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9E48990-E3FD-43BA-D3D9-C1608677BC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9260" y="5374208"/>
            <a:ext cx="484521" cy="90788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5350F83-C8F9-1D5D-33F9-7B415DFD6896}"/>
              </a:ext>
            </a:extLst>
          </p:cNvPr>
          <p:cNvSpPr txBox="1"/>
          <p:nvPr/>
        </p:nvSpPr>
        <p:spPr>
          <a:xfrm rot="16200000">
            <a:off x="-2296738" y="3305765"/>
            <a:ext cx="555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Improving profits and profitability</a:t>
            </a:r>
          </a:p>
        </p:txBody>
      </p:sp>
    </p:spTree>
    <p:extLst>
      <p:ext uri="{BB962C8B-B14F-4D97-AF65-F5344CB8AC3E}">
        <p14:creationId xmlns:p14="http://schemas.microsoft.com/office/powerpoint/2010/main" val="2155087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4622BC-04D4-7E0C-588C-19F095E8FA51}"/>
              </a:ext>
            </a:extLst>
          </p:cNvPr>
          <p:cNvSpPr/>
          <p:nvPr/>
        </p:nvSpPr>
        <p:spPr>
          <a:xfrm>
            <a:off x="0" y="770"/>
            <a:ext cx="9906000" cy="651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55399-E48A-B6A9-3D88-FBC75827C69E}"/>
              </a:ext>
            </a:extLst>
          </p:cNvPr>
          <p:cNvSpPr/>
          <p:nvPr/>
        </p:nvSpPr>
        <p:spPr>
          <a:xfrm>
            <a:off x="0" y="6420692"/>
            <a:ext cx="9906000" cy="443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45A148-B358-4C93-17CC-E052488B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7" y="24146"/>
            <a:ext cx="1242568" cy="9894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CFB9991-502E-2AC0-0353-B628A6F0BB37}"/>
              </a:ext>
            </a:extLst>
          </p:cNvPr>
          <p:cNvSpPr/>
          <p:nvPr/>
        </p:nvSpPr>
        <p:spPr>
          <a:xfrm>
            <a:off x="2235144" y="251813"/>
            <a:ext cx="5983368" cy="352020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tone Sans ITC TT" pitchFamily="2" charset="0"/>
              </a:rPr>
              <a:t>A Level Business: Improving cash flow and profits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8B3435-6167-E1EB-5598-BF6DDC52A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336" y="235991"/>
            <a:ext cx="958445" cy="6389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D3A23FF-B196-AD77-6EA0-09A7F18268FE}"/>
              </a:ext>
            </a:extLst>
          </p:cNvPr>
          <p:cNvSpPr/>
          <p:nvPr/>
        </p:nvSpPr>
        <p:spPr>
          <a:xfrm>
            <a:off x="154227" y="6481318"/>
            <a:ext cx="9670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Stone Sans ITC TT" pitchFamily="2" charset="0"/>
              </a:rPr>
              <a:t>Understand the methods used to improve the cash flow in a business</a:t>
            </a:r>
            <a:endParaRPr lang="en-GB" sz="1200" dirty="0">
              <a:solidFill>
                <a:schemeClr val="bg1"/>
              </a:solidFill>
              <a:latin typeface="Stone Sans ITC TT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902E7F4-F380-F5EC-1C09-EBC7AB0359E7}"/>
              </a:ext>
            </a:extLst>
          </p:cNvPr>
          <p:cNvSpPr/>
          <p:nvPr/>
        </p:nvSpPr>
        <p:spPr>
          <a:xfrm>
            <a:off x="1618434" y="895403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0D1EEF-4776-34AD-63FC-5AA26CAAB4D2}"/>
              </a:ext>
            </a:extLst>
          </p:cNvPr>
          <p:cNvSpPr txBox="1"/>
          <p:nvPr/>
        </p:nvSpPr>
        <p:spPr>
          <a:xfrm>
            <a:off x="2079658" y="1667120"/>
            <a:ext cx="26557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. There are many ways to improve efficiency in a business</a:t>
            </a:r>
          </a:p>
          <a:p>
            <a:pPr algn="ctr"/>
            <a:r>
              <a:rPr lang="en-GB" sz="1400" dirty="0"/>
              <a:t>. Aim is to produce goods or service with minimum resources</a:t>
            </a:r>
          </a:p>
          <a:p>
            <a:pPr algn="ctr"/>
            <a:r>
              <a:rPr lang="en-GB" sz="1400" dirty="0"/>
              <a:t>. Employee efficiency can be key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22836C-4545-80CA-C009-AC9C3961447E}"/>
              </a:ext>
            </a:extLst>
          </p:cNvPr>
          <p:cNvSpPr/>
          <p:nvPr/>
        </p:nvSpPr>
        <p:spPr>
          <a:xfrm>
            <a:off x="1174254" y="3891022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D79D55-2989-3CF9-B22C-9F4597997716}"/>
              </a:ext>
            </a:extLst>
          </p:cNvPr>
          <p:cNvSpPr txBox="1"/>
          <p:nvPr/>
        </p:nvSpPr>
        <p:spPr>
          <a:xfrm>
            <a:off x="1293733" y="4901408"/>
            <a:ext cx="4227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. Many businesses particularly larger ones will have aspects of its operation that is less profitability or loss making</a:t>
            </a:r>
          </a:p>
          <a:p>
            <a:pPr algn="ctr"/>
            <a:r>
              <a:rPr lang="en-GB" sz="1400" dirty="0"/>
              <a:t>. Eliminating these will improve cashflow and profits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09970D-5B0D-075D-F04E-2D8E7508B9C3}"/>
              </a:ext>
            </a:extLst>
          </p:cNvPr>
          <p:cNvGrpSpPr/>
          <p:nvPr/>
        </p:nvGrpSpPr>
        <p:grpSpPr>
          <a:xfrm>
            <a:off x="5640793" y="1975896"/>
            <a:ext cx="3717909" cy="2234089"/>
            <a:chOff x="809280" y="3558165"/>
            <a:chExt cx="3717909" cy="223408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7530C7D-2F32-3381-7A8B-33EDBF0D1EA8}"/>
                </a:ext>
              </a:extLst>
            </p:cNvPr>
            <p:cNvSpPr/>
            <p:nvPr/>
          </p:nvSpPr>
          <p:spPr>
            <a:xfrm>
              <a:off x="809280" y="3558165"/>
              <a:ext cx="1009324" cy="10218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85B9310-DB3F-5EA4-1B0D-8A6522675012}"/>
                </a:ext>
              </a:extLst>
            </p:cNvPr>
            <p:cNvSpPr txBox="1"/>
            <p:nvPr/>
          </p:nvSpPr>
          <p:spPr>
            <a:xfrm>
              <a:off x="1015968" y="4407259"/>
              <a:ext cx="351122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. Often the first thing to assess is the cost of production</a:t>
              </a:r>
            </a:p>
            <a:p>
              <a:pPr algn="ctr"/>
              <a:r>
                <a:rPr lang="en-GB" sz="1400" dirty="0"/>
                <a:t>. Maintaining the same quality whilst reducing costs is the challenge for businesses</a:t>
              </a:r>
            </a:p>
            <a:p>
              <a:pPr algn="ctr"/>
              <a:r>
                <a:rPr lang="en-GB" sz="1400" dirty="0"/>
                <a:t>. Poorer quality goods can lead to a loss of customers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933DE0B-D982-E935-9808-C69D6969923C}"/>
                </a:ext>
              </a:extLst>
            </p:cNvPr>
            <p:cNvSpPr txBox="1"/>
            <p:nvPr/>
          </p:nvSpPr>
          <p:spPr>
            <a:xfrm>
              <a:off x="1235552" y="3876077"/>
              <a:ext cx="3137104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Reduce cost of production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79CBD9D-B79D-524D-34B6-5A2675E655D5}"/>
              </a:ext>
            </a:extLst>
          </p:cNvPr>
          <p:cNvSpPr txBox="1"/>
          <p:nvPr/>
        </p:nvSpPr>
        <p:spPr>
          <a:xfrm>
            <a:off x="2024250" y="1170485"/>
            <a:ext cx="3761069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Improve methods of production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499B13-9878-C45C-0E6D-09C4A42CDB7C}"/>
              </a:ext>
            </a:extLst>
          </p:cNvPr>
          <p:cNvSpPr txBox="1"/>
          <p:nvPr/>
        </p:nvSpPr>
        <p:spPr>
          <a:xfrm>
            <a:off x="1678916" y="4141136"/>
            <a:ext cx="3457215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Reduce unprofitable aspects of the business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8EB04B5-D330-E569-37E3-A631B6E6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03" y="4404830"/>
            <a:ext cx="2554052" cy="170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B28A95-C0BB-DE8A-0B1D-41BF6A239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3075" y="1085976"/>
            <a:ext cx="484521" cy="90788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28784D3-935B-C413-7580-A93823EFA9F3}"/>
              </a:ext>
            </a:extLst>
          </p:cNvPr>
          <p:cNvSpPr txBox="1"/>
          <p:nvPr/>
        </p:nvSpPr>
        <p:spPr>
          <a:xfrm rot="16200000">
            <a:off x="-2296738" y="3305765"/>
            <a:ext cx="555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Improving profits and profitability</a:t>
            </a:r>
          </a:p>
        </p:txBody>
      </p:sp>
    </p:spTree>
    <p:extLst>
      <p:ext uri="{BB962C8B-B14F-4D97-AF65-F5344CB8AC3E}">
        <p14:creationId xmlns:p14="http://schemas.microsoft.com/office/powerpoint/2010/main" val="17136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7E6EB0-2EB7-E358-672D-F9B01B88C53A}"/>
              </a:ext>
            </a:extLst>
          </p:cNvPr>
          <p:cNvSpPr txBox="1"/>
          <p:nvPr/>
        </p:nvSpPr>
        <p:spPr>
          <a:xfrm>
            <a:off x="4823488" y="836813"/>
            <a:ext cx="4521807" cy="2543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925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£ € $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622BC-04D4-7E0C-588C-19F095E8FA51}"/>
              </a:ext>
            </a:extLst>
          </p:cNvPr>
          <p:cNvSpPr/>
          <p:nvPr/>
        </p:nvSpPr>
        <p:spPr>
          <a:xfrm>
            <a:off x="0" y="770"/>
            <a:ext cx="9906000" cy="651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55399-E48A-B6A9-3D88-FBC75827C69E}"/>
              </a:ext>
            </a:extLst>
          </p:cNvPr>
          <p:cNvSpPr/>
          <p:nvPr/>
        </p:nvSpPr>
        <p:spPr>
          <a:xfrm>
            <a:off x="0" y="6420692"/>
            <a:ext cx="9906000" cy="443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66D803-8D4D-30BB-8E35-309FC343BC5A}"/>
              </a:ext>
            </a:extLst>
          </p:cNvPr>
          <p:cNvSpPr/>
          <p:nvPr/>
        </p:nvSpPr>
        <p:spPr>
          <a:xfrm>
            <a:off x="990432" y="1399965"/>
            <a:ext cx="1398958" cy="521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715781-B252-0F72-BE3B-A5B4A752B5FB}"/>
              </a:ext>
            </a:extLst>
          </p:cNvPr>
          <p:cNvSpPr txBox="1"/>
          <p:nvPr/>
        </p:nvSpPr>
        <p:spPr>
          <a:xfrm>
            <a:off x="2652336" y="2396529"/>
            <a:ext cx="6307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Profit is measured as total revenue minus all costs and taxation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7683C-EE36-CBA2-58F9-6FFDF7678A2B}"/>
              </a:ext>
            </a:extLst>
          </p:cNvPr>
          <p:cNvSpPr txBox="1"/>
          <p:nvPr/>
        </p:nvSpPr>
        <p:spPr>
          <a:xfrm rot="16200000">
            <a:off x="-875692" y="1823154"/>
            <a:ext cx="2729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Definitions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6DCE21-5B16-8290-1FF1-91F32BF64474}"/>
              </a:ext>
            </a:extLst>
          </p:cNvPr>
          <p:cNvSpPr/>
          <p:nvPr/>
        </p:nvSpPr>
        <p:spPr>
          <a:xfrm>
            <a:off x="980820" y="2303936"/>
            <a:ext cx="1398958" cy="521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5F50E2-9D28-B202-DC11-E0BAEB65DBF1}"/>
              </a:ext>
            </a:extLst>
          </p:cNvPr>
          <p:cNvSpPr txBox="1"/>
          <p:nvPr/>
        </p:nvSpPr>
        <p:spPr>
          <a:xfrm>
            <a:off x="2652336" y="1482621"/>
            <a:ext cx="6307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Cash flow is the movement of money in and out of a business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94BF89-84E5-0A5C-593E-42DFD7B1C1C4}"/>
              </a:ext>
            </a:extLst>
          </p:cNvPr>
          <p:cNvSpPr txBox="1"/>
          <p:nvPr/>
        </p:nvSpPr>
        <p:spPr>
          <a:xfrm>
            <a:off x="990432" y="1491860"/>
            <a:ext cx="1398958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63" dirty="0">
                <a:solidFill>
                  <a:schemeClr val="bg1"/>
                </a:solidFill>
              </a:rPr>
              <a:t>Cash flow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BF30E0-045A-E46C-F151-ACC34A4F7651}"/>
              </a:ext>
            </a:extLst>
          </p:cNvPr>
          <p:cNvSpPr txBox="1"/>
          <p:nvPr/>
        </p:nvSpPr>
        <p:spPr>
          <a:xfrm>
            <a:off x="961399" y="2392632"/>
            <a:ext cx="1398958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63" dirty="0">
                <a:solidFill>
                  <a:schemeClr val="bg1"/>
                </a:solidFill>
              </a:rPr>
              <a:t>Profits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DBCD52-BCF2-4C58-BC3E-69B6E34DF1F5}"/>
              </a:ext>
            </a:extLst>
          </p:cNvPr>
          <p:cNvSpPr txBox="1"/>
          <p:nvPr/>
        </p:nvSpPr>
        <p:spPr>
          <a:xfrm>
            <a:off x="961399" y="4048555"/>
            <a:ext cx="222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Understand the: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45A148-B358-4C93-17CC-E052488B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7" y="24146"/>
            <a:ext cx="1242568" cy="9894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CFB9991-502E-2AC0-0353-B628A6F0BB37}"/>
              </a:ext>
            </a:extLst>
          </p:cNvPr>
          <p:cNvSpPr/>
          <p:nvPr/>
        </p:nvSpPr>
        <p:spPr>
          <a:xfrm>
            <a:off x="0" y="251813"/>
            <a:ext cx="9906000" cy="352020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pPr algn="ctr"/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tone Sans ITC TT" pitchFamily="2" charset="0"/>
              </a:rPr>
              <a:t>A Level Business: Improving cash flow and profits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AD715-E35D-1858-B17D-9A1D043B02CC}"/>
              </a:ext>
            </a:extLst>
          </p:cNvPr>
          <p:cNvSpPr txBox="1"/>
          <p:nvPr/>
        </p:nvSpPr>
        <p:spPr>
          <a:xfrm>
            <a:off x="1281422" y="4417887"/>
            <a:ext cx="8309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. reasons for cash flow problems</a:t>
            </a:r>
          </a:p>
          <a:p>
            <a:endParaRPr lang="en-GB" sz="1600" b="1" dirty="0"/>
          </a:p>
          <a:p>
            <a:r>
              <a:rPr lang="en-GB" sz="1600" b="1" dirty="0"/>
              <a:t>. methods used to improve the cash flow in a business</a:t>
            </a:r>
          </a:p>
          <a:p>
            <a:endParaRPr lang="en-GB" sz="1600" b="1" dirty="0"/>
          </a:p>
          <a:p>
            <a:r>
              <a:rPr lang="en-GB" sz="1600" b="1" dirty="0"/>
              <a:t>. methods used to improve a business’s profits and profitability</a:t>
            </a:r>
          </a:p>
          <a:p>
            <a:endParaRPr lang="en-GB" sz="1600" b="1" dirty="0"/>
          </a:p>
          <a:p>
            <a:r>
              <a:rPr lang="en-GB" sz="1600" b="1" dirty="0"/>
              <a:t>. challenges faced by businesses in improving their cash flow and profit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25DEA65-81A7-EFF9-474F-2967BA68E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320" y="203822"/>
            <a:ext cx="1022957" cy="68197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57CC8DF-6EF4-0A9D-265C-64D8BEAFDCEC}"/>
              </a:ext>
            </a:extLst>
          </p:cNvPr>
          <p:cNvSpPr/>
          <p:nvPr/>
        </p:nvSpPr>
        <p:spPr>
          <a:xfrm>
            <a:off x="1010410" y="3251246"/>
            <a:ext cx="2127279" cy="521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5B5A98-BEFC-CA0D-E4F0-898F90AA0F90}"/>
              </a:ext>
            </a:extLst>
          </p:cNvPr>
          <p:cNvSpPr txBox="1"/>
          <p:nvPr/>
        </p:nvSpPr>
        <p:spPr>
          <a:xfrm>
            <a:off x="941042" y="3341365"/>
            <a:ext cx="2127278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63" dirty="0">
                <a:solidFill>
                  <a:schemeClr val="bg1"/>
                </a:solidFill>
              </a:rPr>
              <a:t>Profits and cashflow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24D6BD-1235-A360-4B44-61C94B44384F}"/>
              </a:ext>
            </a:extLst>
          </p:cNvPr>
          <p:cNvSpPr txBox="1"/>
          <p:nvPr/>
        </p:nvSpPr>
        <p:spPr>
          <a:xfrm>
            <a:off x="3268441" y="3311205"/>
            <a:ext cx="6307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Direct link between low profits (or losses) and cashflow problems</a:t>
            </a:r>
          </a:p>
        </p:txBody>
      </p:sp>
    </p:spTree>
    <p:extLst>
      <p:ext uri="{BB962C8B-B14F-4D97-AF65-F5344CB8AC3E}">
        <p14:creationId xmlns:p14="http://schemas.microsoft.com/office/powerpoint/2010/main" val="2956572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4622BC-04D4-7E0C-588C-19F095E8FA51}"/>
              </a:ext>
            </a:extLst>
          </p:cNvPr>
          <p:cNvSpPr/>
          <p:nvPr/>
        </p:nvSpPr>
        <p:spPr>
          <a:xfrm>
            <a:off x="0" y="770"/>
            <a:ext cx="9906000" cy="651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55399-E48A-B6A9-3D88-FBC75827C69E}"/>
              </a:ext>
            </a:extLst>
          </p:cNvPr>
          <p:cNvSpPr/>
          <p:nvPr/>
        </p:nvSpPr>
        <p:spPr>
          <a:xfrm>
            <a:off x="0" y="6420692"/>
            <a:ext cx="9906000" cy="443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45A148-B358-4C93-17CC-E052488B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7" y="24146"/>
            <a:ext cx="1242568" cy="9894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CFB9991-502E-2AC0-0353-B628A6F0BB37}"/>
              </a:ext>
            </a:extLst>
          </p:cNvPr>
          <p:cNvSpPr/>
          <p:nvPr/>
        </p:nvSpPr>
        <p:spPr>
          <a:xfrm>
            <a:off x="2235144" y="251813"/>
            <a:ext cx="5983368" cy="352020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tone Sans ITC TT" pitchFamily="2" charset="0"/>
              </a:rPr>
              <a:t>A Level Business: Improving cash flow and profits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8B3435-6167-E1EB-5598-BF6DDC52A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336" y="235991"/>
            <a:ext cx="958445" cy="6389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D3A23FF-B196-AD77-6EA0-09A7F18268FE}"/>
              </a:ext>
            </a:extLst>
          </p:cNvPr>
          <p:cNvSpPr/>
          <p:nvPr/>
        </p:nvSpPr>
        <p:spPr>
          <a:xfrm>
            <a:off x="154227" y="6481318"/>
            <a:ext cx="9670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Stone Sans ITC TT" pitchFamily="2" charset="0"/>
              </a:rPr>
              <a:t>Understand the methods used to improve the cash flow in a business</a:t>
            </a:r>
            <a:endParaRPr lang="en-GB" sz="1200" dirty="0">
              <a:solidFill>
                <a:schemeClr val="bg1"/>
              </a:solidFill>
              <a:latin typeface="Stone Sans ITC TT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902E7F4-F380-F5EC-1C09-EBC7AB0359E7}"/>
              </a:ext>
            </a:extLst>
          </p:cNvPr>
          <p:cNvSpPr/>
          <p:nvPr/>
        </p:nvSpPr>
        <p:spPr>
          <a:xfrm>
            <a:off x="1226498" y="1079546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0D1EEF-4776-34AD-63FC-5AA26CAAB4D2}"/>
              </a:ext>
            </a:extLst>
          </p:cNvPr>
          <p:cNvSpPr txBox="1"/>
          <p:nvPr/>
        </p:nvSpPr>
        <p:spPr>
          <a:xfrm>
            <a:off x="1293732" y="1852501"/>
            <a:ext cx="43349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. There are many ways to increase profits but not all will actual improve profitability in the long term</a:t>
            </a:r>
          </a:p>
          <a:p>
            <a:pPr algn="ctr"/>
            <a:r>
              <a:rPr lang="en-GB" sz="1400" dirty="0"/>
              <a:t>Examples:</a:t>
            </a:r>
          </a:p>
          <a:p>
            <a:pPr algn="ctr"/>
            <a:r>
              <a:rPr lang="en-GB" sz="1400" dirty="0"/>
              <a:t>. Increase in prices can lead to increase in profits but in the long term can lead to a loss of customers and therefore a drop in profits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. Maximising capacity improves efficiency but if there is a surge in demand a business has no easy way to increase production which could lead to customers looking elsewhere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. Any method used to improve cashflow and profits must not negatively impact the customer experience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9CBD9D-B79D-524D-34B6-5A2675E655D5}"/>
              </a:ext>
            </a:extLst>
          </p:cNvPr>
          <p:cNvSpPr txBox="1"/>
          <p:nvPr/>
        </p:nvSpPr>
        <p:spPr>
          <a:xfrm>
            <a:off x="1632314" y="1354628"/>
            <a:ext cx="3761069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Problems in improving profitability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F6CC65D-2035-FAAC-1D65-30973E297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497" y="1369986"/>
            <a:ext cx="2655728" cy="177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B4AAB9-2175-BEE2-CAA0-FD5D732D2DEB}"/>
              </a:ext>
            </a:extLst>
          </p:cNvPr>
          <p:cNvSpPr txBox="1"/>
          <p:nvPr/>
        </p:nvSpPr>
        <p:spPr>
          <a:xfrm>
            <a:off x="6411497" y="3178999"/>
            <a:ext cx="2655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Chocolate is an example where they have reduced the size of the bars rather than increase the price to maintain profitability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3496EC7-B4AB-DEF9-D827-B7438C444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6184" y="5282850"/>
            <a:ext cx="484521" cy="90788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AC9D30B-9ADC-7A17-F97D-BD20F0A13B16}"/>
              </a:ext>
            </a:extLst>
          </p:cNvPr>
          <p:cNvSpPr txBox="1"/>
          <p:nvPr/>
        </p:nvSpPr>
        <p:spPr>
          <a:xfrm rot="16200000">
            <a:off x="-2296738" y="3305765"/>
            <a:ext cx="555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Improving profits and profitability</a:t>
            </a:r>
          </a:p>
        </p:txBody>
      </p:sp>
    </p:spTree>
    <p:extLst>
      <p:ext uri="{BB962C8B-B14F-4D97-AF65-F5344CB8AC3E}">
        <p14:creationId xmlns:p14="http://schemas.microsoft.com/office/powerpoint/2010/main" val="2847465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87F98EE1-29D4-5513-280A-14F539A1C695}"/>
              </a:ext>
            </a:extLst>
          </p:cNvPr>
          <p:cNvSpPr/>
          <p:nvPr/>
        </p:nvSpPr>
        <p:spPr>
          <a:xfrm>
            <a:off x="1025687" y="962830"/>
            <a:ext cx="8618094" cy="17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622BC-04D4-7E0C-588C-19F095E8FA51}"/>
              </a:ext>
            </a:extLst>
          </p:cNvPr>
          <p:cNvSpPr/>
          <p:nvPr/>
        </p:nvSpPr>
        <p:spPr>
          <a:xfrm>
            <a:off x="0" y="770"/>
            <a:ext cx="9906000" cy="651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55399-E48A-B6A9-3D88-FBC75827C69E}"/>
              </a:ext>
            </a:extLst>
          </p:cNvPr>
          <p:cNvSpPr/>
          <p:nvPr/>
        </p:nvSpPr>
        <p:spPr>
          <a:xfrm>
            <a:off x="0" y="6420692"/>
            <a:ext cx="9906000" cy="443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7683C-EE36-CBA2-58F9-6FFDF7678A2B}"/>
              </a:ext>
            </a:extLst>
          </p:cNvPr>
          <p:cNvSpPr txBox="1"/>
          <p:nvPr/>
        </p:nvSpPr>
        <p:spPr>
          <a:xfrm rot="16200000">
            <a:off x="-2288032" y="3680747"/>
            <a:ext cx="555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Methods of improving cash flow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45A148-B358-4C93-17CC-E052488B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7" y="24146"/>
            <a:ext cx="1242568" cy="9894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CFB9991-502E-2AC0-0353-B628A6F0BB37}"/>
              </a:ext>
            </a:extLst>
          </p:cNvPr>
          <p:cNvSpPr/>
          <p:nvPr/>
        </p:nvSpPr>
        <p:spPr>
          <a:xfrm>
            <a:off x="2235144" y="251813"/>
            <a:ext cx="5983368" cy="352020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tone Sans ITC TT" pitchFamily="2" charset="0"/>
              </a:rPr>
              <a:t>A Level Business: Improving cash flow and profits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8B3435-6167-E1EB-5598-BF6DDC52A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336" y="235991"/>
            <a:ext cx="958445" cy="6389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D3A23FF-B196-AD77-6EA0-09A7F18268FE}"/>
              </a:ext>
            </a:extLst>
          </p:cNvPr>
          <p:cNvSpPr/>
          <p:nvPr/>
        </p:nvSpPr>
        <p:spPr>
          <a:xfrm>
            <a:off x="154227" y="6481318"/>
            <a:ext cx="9670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Stone Sans ITC TT" pitchFamily="2" charset="0"/>
              </a:rPr>
              <a:t>Understand the methods used to improve the cash flow in a business</a:t>
            </a:r>
            <a:endParaRPr lang="en-GB" sz="1200" dirty="0">
              <a:solidFill>
                <a:schemeClr val="bg1"/>
              </a:solidFill>
              <a:latin typeface="Stone Sans ITC TT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5FAF7F6-2B04-2894-F4E8-164A0F70DFA6}"/>
              </a:ext>
            </a:extLst>
          </p:cNvPr>
          <p:cNvSpPr txBox="1"/>
          <p:nvPr/>
        </p:nvSpPr>
        <p:spPr>
          <a:xfrm>
            <a:off x="1049923" y="1024695"/>
            <a:ext cx="5250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State two advantages of maximising capacity to improve profitability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37293C9-10F7-11AC-04BD-0A47E68A9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85" y="1103398"/>
            <a:ext cx="523649" cy="565443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85F87898-7608-A602-249E-AC71BA7EB56D}"/>
              </a:ext>
            </a:extLst>
          </p:cNvPr>
          <p:cNvSpPr/>
          <p:nvPr/>
        </p:nvSpPr>
        <p:spPr>
          <a:xfrm>
            <a:off x="1049923" y="2827268"/>
            <a:ext cx="8593858" cy="17033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416EEA8-D78E-B741-D6E9-B613D600DBFF}"/>
              </a:ext>
            </a:extLst>
          </p:cNvPr>
          <p:cNvSpPr/>
          <p:nvPr/>
        </p:nvSpPr>
        <p:spPr>
          <a:xfrm>
            <a:off x="1025687" y="4636349"/>
            <a:ext cx="8618094" cy="17033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0DA6DB0-D4FF-910F-CB70-5BF3C953E6C2}"/>
              </a:ext>
            </a:extLst>
          </p:cNvPr>
          <p:cNvSpPr txBox="1"/>
          <p:nvPr/>
        </p:nvSpPr>
        <p:spPr>
          <a:xfrm>
            <a:off x="1049923" y="2869215"/>
            <a:ext cx="5577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State one consequence of increasing prices to improve profits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F78AFF4-8103-15FE-AC81-4BEF32AF9711}"/>
              </a:ext>
            </a:extLst>
          </p:cNvPr>
          <p:cNvSpPr txBox="1"/>
          <p:nvPr/>
        </p:nvSpPr>
        <p:spPr>
          <a:xfrm>
            <a:off x="1049923" y="4645156"/>
            <a:ext cx="7332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State two possible implications for a business in reducing production costs to improve profits</a:t>
            </a:r>
          </a:p>
        </p:txBody>
      </p:sp>
    </p:spTree>
    <p:extLst>
      <p:ext uri="{BB962C8B-B14F-4D97-AF65-F5344CB8AC3E}">
        <p14:creationId xmlns:p14="http://schemas.microsoft.com/office/powerpoint/2010/main" val="3124387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4622BC-04D4-7E0C-588C-19F095E8FA51}"/>
              </a:ext>
            </a:extLst>
          </p:cNvPr>
          <p:cNvSpPr/>
          <p:nvPr/>
        </p:nvSpPr>
        <p:spPr>
          <a:xfrm>
            <a:off x="0" y="770"/>
            <a:ext cx="9906000" cy="651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55399-E48A-B6A9-3D88-FBC75827C69E}"/>
              </a:ext>
            </a:extLst>
          </p:cNvPr>
          <p:cNvSpPr/>
          <p:nvPr/>
        </p:nvSpPr>
        <p:spPr>
          <a:xfrm>
            <a:off x="0" y="6420692"/>
            <a:ext cx="9906000" cy="443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45A148-B358-4C93-17CC-E052488B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7" y="24146"/>
            <a:ext cx="1242568" cy="9894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CFB9991-502E-2AC0-0353-B628A6F0BB37}"/>
              </a:ext>
            </a:extLst>
          </p:cNvPr>
          <p:cNvSpPr/>
          <p:nvPr/>
        </p:nvSpPr>
        <p:spPr>
          <a:xfrm>
            <a:off x="2235144" y="251813"/>
            <a:ext cx="5983368" cy="352020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tone Sans ITC TT" pitchFamily="2" charset="0"/>
              </a:rPr>
              <a:t>A Level Business: Improving cash flow and profits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8B3435-6167-E1EB-5598-BF6DDC52A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336" y="235991"/>
            <a:ext cx="958445" cy="6389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D3A23FF-B196-AD77-6EA0-09A7F18268FE}"/>
              </a:ext>
            </a:extLst>
          </p:cNvPr>
          <p:cNvSpPr/>
          <p:nvPr/>
        </p:nvSpPr>
        <p:spPr>
          <a:xfrm>
            <a:off x="154227" y="6481318"/>
            <a:ext cx="9670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Stone Sans ITC TT" pitchFamily="2" charset="0"/>
              </a:rPr>
              <a:t>Understand the methods used to improve the cash flow in a business</a:t>
            </a:r>
            <a:endParaRPr lang="en-GB" sz="1200" dirty="0">
              <a:solidFill>
                <a:schemeClr val="bg1"/>
              </a:solidFill>
              <a:latin typeface="Stone Sans ITC TT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5FAF7F6-2B04-2894-F4E8-164A0F70DFA6}"/>
              </a:ext>
            </a:extLst>
          </p:cNvPr>
          <p:cNvSpPr txBox="1"/>
          <p:nvPr/>
        </p:nvSpPr>
        <p:spPr>
          <a:xfrm>
            <a:off x="1049923" y="840379"/>
            <a:ext cx="7301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Analyse the problems you can encounter when trying to improve profits and profitability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7F98EE1-29D4-5513-280A-14F539A1C695}"/>
              </a:ext>
            </a:extLst>
          </p:cNvPr>
          <p:cNvSpPr/>
          <p:nvPr/>
        </p:nvSpPr>
        <p:spPr>
          <a:xfrm>
            <a:off x="853553" y="1307479"/>
            <a:ext cx="4246767" cy="4903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07EABE-DC3B-E382-E3D4-5EDFA4D935A5}"/>
              </a:ext>
            </a:extLst>
          </p:cNvPr>
          <p:cNvSpPr/>
          <p:nvPr/>
        </p:nvSpPr>
        <p:spPr>
          <a:xfrm>
            <a:off x="5266148" y="1295121"/>
            <a:ext cx="4246767" cy="4903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D5AD03-D0E7-B3C1-C39F-4170D06BA0D4}"/>
              </a:ext>
            </a:extLst>
          </p:cNvPr>
          <p:cNvSpPr txBox="1"/>
          <p:nvPr/>
        </p:nvSpPr>
        <p:spPr>
          <a:xfrm rot="16200000">
            <a:off x="-2321869" y="3813934"/>
            <a:ext cx="555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Improving profits and profitability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37293C9-10F7-11AC-04BD-0A47E68A9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85" y="1103398"/>
            <a:ext cx="523649" cy="56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52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4622BC-04D4-7E0C-588C-19F095E8FA51}"/>
              </a:ext>
            </a:extLst>
          </p:cNvPr>
          <p:cNvSpPr/>
          <p:nvPr/>
        </p:nvSpPr>
        <p:spPr>
          <a:xfrm>
            <a:off x="0" y="770"/>
            <a:ext cx="9906000" cy="651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55399-E48A-B6A9-3D88-FBC75827C69E}"/>
              </a:ext>
            </a:extLst>
          </p:cNvPr>
          <p:cNvSpPr/>
          <p:nvPr/>
        </p:nvSpPr>
        <p:spPr>
          <a:xfrm>
            <a:off x="0" y="6420692"/>
            <a:ext cx="9906000" cy="443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45A148-B358-4C93-17CC-E052488B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7" y="24146"/>
            <a:ext cx="1242568" cy="9894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CFB9991-502E-2AC0-0353-B628A6F0BB37}"/>
              </a:ext>
            </a:extLst>
          </p:cNvPr>
          <p:cNvSpPr/>
          <p:nvPr/>
        </p:nvSpPr>
        <p:spPr>
          <a:xfrm>
            <a:off x="2235144" y="251813"/>
            <a:ext cx="5983368" cy="352020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tone Sans ITC TT" pitchFamily="2" charset="0"/>
              </a:rPr>
              <a:t>A Level Business: Improving cash flow and profits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8B3435-6167-E1EB-5598-BF6DDC52A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336" y="235991"/>
            <a:ext cx="958445" cy="6389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D3A23FF-B196-AD77-6EA0-09A7F18268FE}"/>
              </a:ext>
            </a:extLst>
          </p:cNvPr>
          <p:cNvSpPr/>
          <p:nvPr/>
        </p:nvSpPr>
        <p:spPr>
          <a:xfrm>
            <a:off x="154227" y="6481318"/>
            <a:ext cx="9670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Stone Sans ITC TT" pitchFamily="2" charset="0"/>
              </a:rPr>
              <a:t>Understand the methods used to improve the cash flow in a business</a:t>
            </a:r>
            <a:endParaRPr lang="en-GB" sz="1200" dirty="0">
              <a:solidFill>
                <a:schemeClr val="bg1"/>
              </a:solidFill>
              <a:latin typeface="Stone Sans ITC TT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5FAF7F6-2B04-2894-F4E8-164A0F70DFA6}"/>
              </a:ext>
            </a:extLst>
          </p:cNvPr>
          <p:cNvSpPr txBox="1"/>
          <p:nvPr/>
        </p:nvSpPr>
        <p:spPr>
          <a:xfrm>
            <a:off x="1150808" y="708052"/>
            <a:ext cx="730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Analyse the reasons why many chocolate companies reduce the size of their bars rather than increase the prices to improve profits and profitability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7F98EE1-29D4-5513-280A-14F539A1C695}"/>
              </a:ext>
            </a:extLst>
          </p:cNvPr>
          <p:cNvSpPr/>
          <p:nvPr/>
        </p:nvSpPr>
        <p:spPr>
          <a:xfrm>
            <a:off x="853553" y="1307479"/>
            <a:ext cx="4246767" cy="4903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07EABE-DC3B-E382-E3D4-5EDFA4D935A5}"/>
              </a:ext>
            </a:extLst>
          </p:cNvPr>
          <p:cNvSpPr/>
          <p:nvPr/>
        </p:nvSpPr>
        <p:spPr>
          <a:xfrm>
            <a:off x="5266148" y="1295121"/>
            <a:ext cx="4246767" cy="4903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D5AD03-D0E7-B3C1-C39F-4170D06BA0D4}"/>
              </a:ext>
            </a:extLst>
          </p:cNvPr>
          <p:cNvSpPr txBox="1"/>
          <p:nvPr/>
        </p:nvSpPr>
        <p:spPr>
          <a:xfrm rot="16200000">
            <a:off x="-2321869" y="3813934"/>
            <a:ext cx="555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Improving profits and profitability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37293C9-10F7-11AC-04BD-0A47E68A9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85" y="1103398"/>
            <a:ext cx="523649" cy="56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1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4622BC-04D4-7E0C-588C-19F095E8FA51}"/>
              </a:ext>
            </a:extLst>
          </p:cNvPr>
          <p:cNvSpPr/>
          <p:nvPr/>
        </p:nvSpPr>
        <p:spPr>
          <a:xfrm>
            <a:off x="0" y="770"/>
            <a:ext cx="9906000" cy="651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55399-E48A-B6A9-3D88-FBC75827C69E}"/>
              </a:ext>
            </a:extLst>
          </p:cNvPr>
          <p:cNvSpPr/>
          <p:nvPr/>
        </p:nvSpPr>
        <p:spPr>
          <a:xfrm>
            <a:off x="0" y="6420692"/>
            <a:ext cx="9906000" cy="443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45A148-B358-4C93-17CC-E052488B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7" y="24146"/>
            <a:ext cx="1242568" cy="9894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CFB9991-502E-2AC0-0353-B628A6F0BB37}"/>
              </a:ext>
            </a:extLst>
          </p:cNvPr>
          <p:cNvSpPr/>
          <p:nvPr/>
        </p:nvSpPr>
        <p:spPr>
          <a:xfrm>
            <a:off x="2235144" y="251813"/>
            <a:ext cx="5983368" cy="352020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tone Sans ITC TT" pitchFamily="2" charset="0"/>
              </a:rPr>
              <a:t>A Level Business: Improving cash flow and profits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8B3435-6167-E1EB-5598-BF6DDC52A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336" y="235991"/>
            <a:ext cx="958445" cy="6389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D3A23FF-B196-AD77-6EA0-09A7F18268FE}"/>
              </a:ext>
            </a:extLst>
          </p:cNvPr>
          <p:cNvSpPr/>
          <p:nvPr/>
        </p:nvSpPr>
        <p:spPr>
          <a:xfrm>
            <a:off x="154227" y="6481318"/>
            <a:ext cx="9670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Stone Sans ITC TT" pitchFamily="2" charset="0"/>
              </a:rPr>
              <a:t>Understand the methods used to improve the cash flow in a business</a:t>
            </a:r>
            <a:endParaRPr lang="en-GB" sz="1200" dirty="0">
              <a:solidFill>
                <a:schemeClr val="bg1"/>
              </a:solidFill>
              <a:latin typeface="Stone Sans ITC TT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5FAF7F6-2B04-2894-F4E8-164A0F70DFA6}"/>
              </a:ext>
            </a:extLst>
          </p:cNvPr>
          <p:cNvSpPr txBox="1"/>
          <p:nvPr/>
        </p:nvSpPr>
        <p:spPr>
          <a:xfrm>
            <a:off x="1049923" y="840379"/>
            <a:ext cx="7301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Analyse why increasing employee efficiency can improve profits and profitability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7F98EE1-29D4-5513-280A-14F539A1C695}"/>
              </a:ext>
            </a:extLst>
          </p:cNvPr>
          <p:cNvSpPr/>
          <p:nvPr/>
        </p:nvSpPr>
        <p:spPr>
          <a:xfrm>
            <a:off x="853553" y="1307479"/>
            <a:ext cx="4246767" cy="4903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07EABE-DC3B-E382-E3D4-5EDFA4D935A5}"/>
              </a:ext>
            </a:extLst>
          </p:cNvPr>
          <p:cNvSpPr/>
          <p:nvPr/>
        </p:nvSpPr>
        <p:spPr>
          <a:xfrm>
            <a:off x="5266148" y="1295121"/>
            <a:ext cx="4246767" cy="4903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D5AD03-D0E7-B3C1-C39F-4170D06BA0D4}"/>
              </a:ext>
            </a:extLst>
          </p:cNvPr>
          <p:cNvSpPr txBox="1"/>
          <p:nvPr/>
        </p:nvSpPr>
        <p:spPr>
          <a:xfrm rot="16200000">
            <a:off x="-2321869" y="3813934"/>
            <a:ext cx="555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Improving profits and profitability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37293C9-10F7-11AC-04BD-0A47E68A9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85" y="1103398"/>
            <a:ext cx="523649" cy="56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97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0902E7F4-F380-F5EC-1C09-EBC7AB0359E7}"/>
              </a:ext>
            </a:extLst>
          </p:cNvPr>
          <p:cNvSpPr/>
          <p:nvPr/>
        </p:nvSpPr>
        <p:spPr>
          <a:xfrm>
            <a:off x="2767383" y="2062705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7530C7D-2F32-3381-7A8B-33EDBF0D1EA8}"/>
              </a:ext>
            </a:extLst>
          </p:cNvPr>
          <p:cNvSpPr/>
          <p:nvPr/>
        </p:nvSpPr>
        <p:spPr>
          <a:xfrm>
            <a:off x="2811442" y="3477649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3A60C14-BAF6-7F44-66F7-B498C569EB8B}"/>
              </a:ext>
            </a:extLst>
          </p:cNvPr>
          <p:cNvSpPr/>
          <p:nvPr/>
        </p:nvSpPr>
        <p:spPr>
          <a:xfrm>
            <a:off x="6420885" y="3515367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11AD851-857F-DFFD-0A67-E3C1188FC7CD}"/>
              </a:ext>
            </a:extLst>
          </p:cNvPr>
          <p:cNvSpPr/>
          <p:nvPr/>
        </p:nvSpPr>
        <p:spPr>
          <a:xfrm>
            <a:off x="6444718" y="2062705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622BC-04D4-7E0C-588C-19F095E8FA51}"/>
              </a:ext>
            </a:extLst>
          </p:cNvPr>
          <p:cNvSpPr/>
          <p:nvPr/>
        </p:nvSpPr>
        <p:spPr>
          <a:xfrm>
            <a:off x="0" y="770"/>
            <a:ext cx="9906000" cy="651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55399-E48A-B6A9-3D88-FBC75827C69E}"/>
              </a:ext>
            </a:extLst>
          </p:cNvPr>
          <p:cNvSpPr/>
          <p:nvPr/>
        </p:nvSpPr>
        <p:spPr>
          <a:xfrm>
            <a:off x="0" y="6420692"/>
            <a:ext cx="9906000" cy="443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66D803-8D4D-30BB-8E35-309FC343BC5A}"/>
              </a:ext>
            </a:extLst>
          </p:cNvPr>
          <p:cNvSpPr/>
          <p:nvPr/>
        </p:nvSpPr>
        <p:spPr>
          <a:xfrm>
            <a:off x="3286679" y="2556773"/>
            <a:ext cx="3701710" cy="1469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7683C-EE36-CBA2-58F9-6FFDF7678A2B}"/>
              </a:ext>
            </a:extLst>
          </p:cNvPr>
          <p:cNvSpPr txBox="1"/>
          <p:nvPr/>
        </p:nvSpPr>
        <p:spPr>
          <a:xfrm rot="16200000">
            <a:off x="-2296738" y="3336542"/>
            <a:ext cx="5557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Difficulties in improving cash flow and profit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94BF89-84E5-0A5C-593E-42DFD7B1C1C4}"/>
              </a:ext>
            </a:extLst>
          </p:cNvPr>
          <p:cNvSpPr txBox="1"/>
          <p:nvPr/>
        </p:nvSpPr>
        <p:spPr>
          <a:xfrm>
            <a:off x="3491566" y="2878178"/>
            <a:ext cx="3371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Difficulties in improving cash flow and profits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45A148-B358-4C93-17CC-E052488B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7" y="24146"/>
            <a:ext cx="1242568" cy="9894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CFB9991-502E-2AC0-0353-B628A6F0BB37}"/>
              </a:ext>
            </a:extLst>
          </p:cNvPr>
          <p:cNvSpPr/>
          <p:nvPr/>
        </p:nvSpPr>
        <p:spPr>
          <a:xfrm>
            <a:off x="2235144" y="251813"/>
            <a:ext cx="5983368" cy="352020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tone Sans ITC TT" pitchFamily="2" charset="0"/>
              </a:rPr>
              <a:t>A Level Business: Improving cash flow and profits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B20E63-453D-CB4B-0916-A8D10B2FF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033" y="251813"/>
            <a:ext cx="958445" cy="6389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3D8417-33E0-57AA-873B-F5A8888F04F2}"/>
              </a:ext>
            </a:extLst>
          </p:cNvPr>
          <p:cNvSpPr/>
          <p:nvPr/>
        </p:nvSpPr>
        <p:spPr>
          <a:xfrm>
            <a:off x="189635" y="6467687"/>
            <a:ext cx="95267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Stone Sans ITC TT" pitchFamily="2" charset="0"/>
              </a:rPr>
              <a:t>Understand the challenges faced by businesses in improving their cash flow and profit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3155A0-6AE8-DF60-68EF-9B9C6D1A6083}"/>
              </a:ext>
            </a:extLst>
          </p:cNvPr>
          <p:cNvSpPr txBox="1"/>
          <p:nvPr/>
        </p:nvSpPr>
        <p:spPr>
          <a:xfrm>
            <a:off x="5504767" y="4728259"/>
            <a:ext cx="4119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. Decisions to improve cashflow and profitability can adversely affect the reputation</a:t>
            </a:r>
          </a:p>
          <a:p>
            <a:pPr algn="ctr"/>
            <a:r>
              <a:rPr lang="en-GB" sz="1600" b="1" dirty="0"/>
              <a:t>e.g. move production out of your home country – reduced quality of products</a:t>
            </a:r>
          </a:p>
          <a:p>
            <a:pPr algn="ctr"/>
            <a:r>
              <a:rPr lang="en-GB" sz="1600" b="1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360A30-D866-CBF8-2758-3A3B24ACE551}"/>
              </a:ext>
            </a:extLst>
          </p:cNvPr>
          <p:cNvSpPr txBox="1"/>
          <p:nvPr/>
        </p:nvSpPr>
        <p:spPr>
          <a:xfrm>
            <a:off x="5769303" y="1122739"/>
            <a:ext cx="3701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. Once the area for improvement has been identified the difficulty is then how to remedy the problem</a:t>
            </a:r>
          </a:p>
          <a:p>
            <a:pPr algn="ctr"/>
            <a:r>
              <a:rPr lang="en-GB" sz="1600" b="1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AFD3A5-BDC0-6791-D61A-3ABAAA5FD613}"/>
              </a:ext>
            </a:extLst>
          </p:cNvPr>
          <p:cNvSpPr txBox="1"/>
          <p:nvPr/>
        </p:nvSpPr>
        <p:spPr>
          <a:xfrm>
            <a:off x="1125748" y="1301596"/>
            <a:ext cx="3701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. Identifying areas for improving</a:t>
            </a:r>
          </a:p>
          <a:p>
            <a:pPr algn="ctr"/>
            <a:r>
              <a:rPr lang="en-GB" sz="1600" b="1" dirty="0"/>
              <a:t>can be very difficult and time consuming</a:t>
            </a:r>
          </a:p>
          <a:p>
            <a:pPr algn="ctr"/>
            <a:r>
              <a:rPr lang="en-GB" sz="1600" b="1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5A184A-EEE0-51FE-8834-AD866CA6EC03}"/>
              </a:ext>
            </a:extLst>
          </p:cNvPr>
          <p:cNvSpPr txBox="1"/>
          <p:nvPr/>
        </p:nvSpPr>
        <p:spPr>
          <a:xfrm>
            <a:off x="1125748" y="4679467"/>
            <a:ext cx="3701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. Immediate action to improve cashflow and profits can cause short term issues</a:t>
            </a:r>
          </a:p>
          <a:p>
            <a:pPr algn="ctr"/>
            <a:r>
              <a:rPr lang="en-GB" sz="1600" b="1" dirty="0"/>
              <a:t>e.g. change in production can incur costs before the benefits are seen</a:t>
            </a:r>
          </a:p>
          <a:p>
            <a:pPr algn="ctr"/>
            <a:r>
              <a:rPr lang="en-GB" sz="1600" b="1" dirty="0"/>
              <a:t>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1EFEE01-8E40-B87E-DB1F-1B1B4BDDA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4904" y="2975055"/>
            <a:ext cx="484521" cy="9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1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4622BC-04D4-7E0C-588C-19F095E8FA51}"/>
              </a:ext>
            </a:extLst>
          </p:cNvPr>
          <p:cNvSpPr/>
          <p:nvPr/>
        </p:nvSpPr>
        <p:spPr>
          <a:xfrm>
            <a:off x="0" y="770"/>
            <a:ext cx="9906000" cy="651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55399-E48A-B6A9-3D88-FBC75827C69E}"/>
              </a:ext>
            </a:extLst>
          </p:cNvPr>
          <p:cNvSpPr/>
          <p:nvPr/>
        </p:nvSpPr>
        <p:spPr>
          <a:xfrm>
            <a:off x="0" y="6420692"/>
            <a:ext cx="9906000" cy="443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7683C-EE36-CBA2-58F9-6FFDF7678A2B}"/>
              </a:ext>
            </a:extLst>
          </p:cNvPr>
          <p:cNvSpPr txBox="1"/>
          <p:nvPr/>
        </p:nvSpPr>
        <p:spPr>
          <a:xfrm rot="16200000">
            <a:off x="-2380954" y="3765870"/>
            <a:ext cx="5557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Difficulties in improving cash flow and profit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45A148-B358-4C93-17CC-E052488B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7" y="24146"/>
            <a:ext cx="1242568" cy="9894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CFB9991-502E-2AC0-0353-B628A6F0BB37}"/>
              </a:ext>
            </a:extLst>
          </p:cNvPr>
          <p:cNvSpPr/>
          <p:nvPr/>
        </p:nvSpPr>
        <p:spPr>
          <a:xfrm>
            <a:off x="2235144" y="251813"/>
            <a:ext cx="5983368" cy="352020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tone Sans ITC TT" pitchFamily="2" charset="0"/>
              </a:rPr>
              <a:t>A Level Business: Improving cash flow and profits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B20E63-453D-CB4B-0916-A8D10B2FF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033" y="251813"/>
            <a:ext cx="958445" cy="6389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3D8417-33E0-57AA-873B-F5A8888F04F2}"/>
              </a:ext>
            </a:extLst>
          </p:cNvPr>
          <p:cNvSpPr/>
          <p:nvPr/>
        </p:nvSpPr>
        <p:spPr>
          <a:xfrm>
            <a:off x="189635" y="6467687"/>
            <a:ext cx="95267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Stone Sans ITC TT" pitchFamily="2" charset="0"/>
              </a:rPr>
              <a:t>Understand the challenges faced by businesses in improving their cash flow and profit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7474A025-5530-FAF0-35E0-9710E9ACA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961537"/>
              </p:ext>
            </p:extLst>
          </p:nvPr>
        </p:nvGraphicFramePr>
        <p:xfrm>
          <a:off x="809819" y="1036926"/>
          <a:ext cx="8698373" cy="5260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941">
                  <a:extLst>
                    <a:ext uri="{9D8B030D-6E8A-4147-A177-3AD203B41FA5}">
                      <a16:colId xmlns:a16="http://schemas.microsoft.com/office/drawing/2014/main" val="3639638850"/>
                    </a:ext>
                  </a:extLst>
                </a:gridCol>
                <a:gridCol w="7110432">
                  <a:extLst>
                    <a:ext uri="{9D8B030D-6E8A-4147-A177-3AD203B41FA5}">
                      <a16:colId xmlns:a16="http://schemas.microsoft.com/office/drawing/2014/main" val="1528514465"/>
                    </a:ext>
                  </a:extLst>
                </a:gridCol>
              </a:tblGrid>
              <a:tr h="49124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Method of improving cash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Difficulties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4499216"/>
                  </a:ext>
                </a:extLst>
              </a:tr>
              <a:tr h="79495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Control of working capital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288953"/>
                  </a:ext>
                </a:extLst>
              </a:tr>
              <a:tr h="79495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Negotiate improved credit terms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790294"/>
                  </a:ext>
                </a:extLst>
              </a:tr>
              <a:tr h="79495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Offer less trade credit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478804"/>
                  </a:ext>
                </a:extLst>
              </a:tr>
              <a:tr h="79495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Debt factoring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292964"/>
                  </a:ext>
                </a:extLst>
              </a:tr>
              <a:tr h="79495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Arrange short term borrowing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628782"/>
                  </a:ext>
                </a:extLst>
              </a:tr>
              <a:tr h="79495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Sale and leaseback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121172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48C41E1F-CA32-6389-B737-E721A2516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41" y="992536"/>
            <a:ext cx="523649" cy="56544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183D7AF-62AB-1E34-C8D8-9536143C201D}"/>
              </a:ext>
            </a:extLst>
          </p:cNvPr>
          <p:cNvSpPr txBox="1"/>
          <p:nvPr/>
        </p:nvSpPr>
        <p:spPr>
          <a:xfrm>
            <a:off x="1513840" y="681508"/>
            <a:ext cx="6878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What are the difficulties a business faces with each method of improving cash flow?</a:t>
            </a:r>
          </a:p>
        </p:txBody>
      </p:sp>
    </p:spTree>
    <p:extLst>
      <p:ext uri="{BB962C8B-B14F-4D97-AF65-F5344CB8AC3E}">
        <p14:creationId xmlns:p14="http://schemas.microsoft.com/office/powerpoint/2010/main" val="3384992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4622BC-04D4-7E0C-588C-19F095E8FA51}"/>
              </a:ext>
            </a:extLst>
          </p:cNvPr>
          <p:cNvSpPr/>
          <p:nvPr/>
        </p:nvSpPr>
        <p:spPr>
          <a:xfrm>
            <a:off x="0" y="770"/>
            <a:ext cx="9906000" cy="651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55399-E48A-B6A9-3D88-FBC75827C69E}"/>
              </a:ext>
            </a:extLst>
          </p:cNvPr>
          <p:cNvSpPr/>
          <p:nvPr/>
        </p:nvSpPr>
        <p:spPr>
          <a:xfrm>
            <a:off x="0" y="6420692"/>
            <a:ext cx="9906000" cy="443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7683C-EE36-CBA2-58F9-6FFDF7678A2B}"/>
              </a:ext>
            </a:extLst>
          </p:cNvPr>
          <p:cNvSpPr txBox="1"/>
          <p:nvPr/>
        </p:nvSpPr>
        <p:spPr>
          <a:xfrm rot="16200000">
            <a:off x="-2392941" y="3765870"/>
            <a:ext cx="5557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Difficulties in improving cash flow and profit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45A148-B358-4C93-17CC-E052488B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7" y="24146"/>
            <a:ext cx="1242568" cy="9894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CFB9991-502E-2AC0-0353-B628A6F0BB37}"/>
              </a:ext>
            </a:extLst>
          </p:cNvPr>
          <p:cNvSpPr/>
          <p:nvPr/>
        </p:nvSpPr>
        <p:spPr>
          <a:xfrm>
            <a:off x="2235144" y="251813"/>
            <a:ext cx="5983368" cy="352020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tone Sans ITC TT" pitchFamily="2" charset="0"/>
              </a:rPr>
              <a:t>A Level Business: Improving cash flow and profits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B20E63-453D-CB4B-0916-A8D10B2FF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033" y="251813"/>
            <a:ext cx="958445" cy="6389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3D8417-33E0-57AA-873B-F5A8888F04F2}"/>
              </a:ext>
            </a:extLst>
          </p:cNvPr>
          <p:cNvSpPr/>
          <p:nvPr/>
        </p:nvSpPr>
        <p:spPr>
          <a:xfrm>
            <a:off x="189635" y="6467687"/>
            <a:ext cx="95267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Stone Sans ITC TT" pitchFamily="2" charset="0"/>
              </a:rPr>
              <a:t>Understand the challenges faced by businesses in improving their cash flow and profit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7474A025-5530-FAF0-35E0-9710E9ACA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346719"/>
              </p:ext>
            </p:extLst>
          </p:nvPr>
        </p:nvGraphicFramePr>
        <p:xfrm>
          <a:off x="775511" y="980814"/>
          <a:ext cx="8698373" cy="5328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941">
                  <a:extLst>
                    <a:ext uri="{9D8B030D-6E8A-4147-A177-3AD203B41FA5}">
                      <a16:colId xmlns:a16="http://schemas.microsoft.com/office/drawing/2014/main" val="3639638850"/>
                    </a:ext>
                  </a:extLst>
                </a:gridCol>
                <a:gridCol w="7110432">
                  <a:extLst>
                    <a:ext uri="{9D8B030D-6E8A-4147-A177-3AD203B41FA5}">
                      <a16:colId xmlns:a16="http://schemas.microsoft.com/office/drawing/2014/main" val="1528514465"/>
                    </a:ext>
                  </a:extLst>
                </a:gridCol>
              </a:tblGrid>
              <a:tr h="44557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Method of improving profits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Difficulties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4499216"/>
                  </a:ext>
                </a:extLst>
              </a:tr>
              <a:tr h="69593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Reduce costs of 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288953"/>
                  </a:ext>
                </a:extLst>
              </a:tr>
              <a:tr h="69593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Increase prices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790294"/>
                  </a:ext>
                </a:extLst>
              </a:tr>
              <a:tr h="69593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Improve efficiency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478804"/>
                  </a:ext>
                </a:extLst>
              </a:tr>
              <a:tr h="69593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Use capacity </a:t>
                      </a:r>
                    </a:p>
                    <a:p>
                      <a:pPr algn="ctr"/>
                      <a:r>
                        <a:rPr lang="en-GB" sz="1200" dirty="0"/>
                        <a:t>more fully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292964"/>
                  </a:ext>
                </a:extLst>
              </a:tr>
              <a:tr h="69593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Reduce the number of substandard products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628782"/>
                  </a:ext>
                </a:extLst>
              </a:tr>
              <a:tr h="69593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Improve methods of 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121172"/>
                  </a:ext>
                </a:extLst>
              </a:tr>
              <a:tr h="69593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Reduce unprofitable aspects of 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161736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D07B822A-CCB8-85BB-6115-7FE363E48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41" y="992536"/>
            <a:ext cx="523649" cy="5654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4355BB-671D-65D9-12AF-243419CDF020}"/>
              </a:ext>
            </a:extLst>
          </p:cNvPr>
          <p:cNvSpPr txBox="1"/>
          <p:nvPr/>
        </p:nvSpPr>
        <p:spPr>
          <a:xfrm>
            <a:off x="1513840" y="681508"/>
            <a:ext cx="6878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What are the difficulties a business faces with each method of improving profits? </a:t>
            </a:r>
          </a:p>
        </p:txBody>
      </p:sp>
    </p:spTree>
    <p:extLst>
      <p:ext uri="{BB962C8B-B14F-4D97-AF65-F5344CB8AC3E}">
        <p14:creationId xmlns:p14="http://schemas.microsoft.com/office/powerpoint/2010/main" val="343592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4622BC-04D4-7E0C-588C-19F095E8FA51}"/>
              </a:ext>
            </a:extLst>
          </p:cNvPr>
          <p:cNvSpPr/>
          <p:nvPr/>
        </p:nvSpPr>
        <p:spPr>
          <a:xfrm>
            <a:off x="0" y="770"/>
            <a:ext cx="9906000" cy="651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55399-E48A-B6A9-3D88-FBC75827C69E}"/>
              </a:ext>
            </a:extLst>
          </p:cNvPr>
          <p:cNvSpPr/>
          <p:nvPr/>
        </p:nvSpPr>
        <p:spPr>
          <a:xfrm>
            <a:off x="0" y="6420692"/>
            <a:ext cx="9906000" cy="443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7683C-EE36-CBA2-58F9-6FFDF7678A2B}"/>
              </a:ext>
            </a:extLst>
          </p:cNvPr>
          <p:cNvSpPr txBox="1"/>
          <p:nvPr/>
        </p:nvSpPr>
        <p:spPr>
          <a:xfrm rot="16200000">
            <a:off x="-918326" y="3244210"/>
            <a:ext cx="2729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Definitions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45A148-B358-4C93-17CC-E052488B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7" y="24146"/>
            <a:ext cx="1242568" cy="9894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CFB9991-502E-2AC0-0353-B628A6F0BB37}"/>
              </a:ext>
            </a:extLst>
          </p:cNvPr>
          <p:cNvSpPr/>
          <p:nvPr/>
        </p:nvSpPr>
        <p:spPr>
          <a:xfrm>
            <a:off x="0" y="251813"/>
            <a:ext cx="9906000" cy="352020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pPr algn="ctr"/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tone Sans ITC TT" pitchFamily="2" charset="0"/>
              </a:rPr>
              <a:t>A Level Business: Improving cash flow and profits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25DEA65-81A7-EFF9-474F-2967BA68E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320" y="203822"/>
            <a:ext cx="1022957" cy="681972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6B9F66C-6B36-EADF-1699-658D23061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108306"/>
              </p:ext>
            </p:extLst>
          </p:nvPr>
        </p:nvGraphicFramePr>
        <p:xfrm>
          <a:off x="815340" y="1136836"/>
          <a:ext cx="8863937" cy="5156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560">
                  <a:extLst>
                    <a:ext uri="{9D8B030D-6E8A-4147-A177-3AD203B41FA5}">
                      <a16:colId xmlns:a16="http://schemas.microsoft.com/office/drawing/2014/main" val="2564092331"/>
                    </a:ext>
                  </a:extLst>
                </a:gridCol>
                <a:gridCol w="1646309">
                  <a:extLst>
                    <a:ext uri="{9D8B030D-6E8A-4147-A177-3AD203B41FA5}">
                      <a16:colId xmlns:a16="http://schemas.microsoft.com/office/drawing/2014/main" val="1754151605"/>
                    </a:ext>
                  </a:extLst>
                </a:gridCol>
                <a:gridCol w="6788068">
                  <a:extLst>
                    <a:ext uri="{9D8B030D-6E8A-4147-A177-3AD203B41FA5}">
                      <a16:colId xmlns:a16="http://schemas.microsoft.com/office/drawing/2014/main" val="530123794"/>
                    </a:ext>
                  </a:extLst>
                </a:gridCol>
              </a:tblGrid>
              <a:tr h="3713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641256"/>
                  </a:ext>
                </a:extLst>
              </a:tr>
              <a:tr h="59809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Overtrading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2863558"/>
                  </a:ext>
                </a:extLst>
              </a:tr>
              <a:tr h="59809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Seasonal variation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5394620"/>
                  </a:ext>
                </a:extLst>
              </a:tr>
              <a:tr h="59809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Trade credit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2170415"/>
                  </a:ext>
                </a:extLst>
              </a:tr>
              <a:tr h="59809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Debt factoring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5449322"/>
                  </a:ext>
                </a:extLst>
              </a:tr>
              <a:tr h="59809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Sales and leaseback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6423731"/>
                  </a:ext>
                </a:extLst>
              </a:tr>
              <a:tr h="59809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Production capacity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7944115"/>
                  </a:ext>
                </a:extLst>
              </a:tr>
              <a:tr h="59809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Variance analysis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1741654"/>
                  </a:ext>
                </a:extLst>
              </a:tr>
              <a:tr h="59809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Working </a:t>
                      </a:r>
                      <a:r>
                        <a:rPr lang="en-GB" sz="1600" dirty="0" err="1"/>
                        <a:t>cpaital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038290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B6464F16-B1A6-CC15-B86A-78A42E782C37}"/>
              </a:ext>
            </a:extLst>
          </p:cNvPr>
          <p:cNvSpPr txBox="1"/>
          <p:nvPr/>
        </p:nvSpPr>
        <p:spPr>
          <a:xfrm>
            <a:off x="1178560" y="780389"/>
            <a:ext cx="6878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Define the following terms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3F03BD7-BA8C-A0BE-9101-7E14508FC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66" y="1061541"/>
            <a:ext cx="597150" cy="6448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BB1AC7D-B8A6-FB70-9D8E-152C6F727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0660" y="5466390"/>
            <a:ext cx="427069" cy="68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60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87530C7D-2F32-3381-7A8B-33EDBF0D1EA8}"/>
              </a:ext>
            </a:extLst>
          </p:cNvPr>
          <p:cNvSpPr/>
          <p:nvPr/>
        </p:nvSpPr>
        <p:spPr>
          <a:xfrm>
            <a:off x="2294636" y="1043734"/>
            <a:ext cx="5566786" cy="50584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622BC-04D4-7E0C-588C-19F095E8FA51}"/>
              </a:ext>
            </a:extLst>
          </p:cNvPr>
          <p:cNvSpPr/>
          <p:nvPr/>
        </p:nvSpPr>
        <p:spPr>
          <a:xfrm>
            <a:off x="0" y="770"/>
            <a:ext cx="9906000" cy="651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55399-E48A-B6A9-3D88-FBC75827C69E}"/>
              </a:ext>
            </a:extLst>
          </p:cNvPr>
          <p:cNvSpPr/>
          <p:nvPr/>
        </p:nvSpPr>
        <p:spPr>
          <a:xfrm>
            <a:off x="0" y="6433050"/>
            <a:ext cx="9906000" cy="443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66D803-8D4D-30BB-8E35-309FC343BC5A}"/>
              </a:ext>
            </a:extLst>
          </p:cNvPr>
          <p:cNvSpPr/>
          <p:nvPr/>
        </p:nvSpPr>
        <p:spPr>
          <a:xfrm>
            <a:off x="3840480" y="2924402"/>
            <a:ext cx="2417572" cy="1353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7683C-EE36-CBA2-58F9-6FFDF7678A2B}"/>
              </a:ext>
            </a:extLst>
          </p:cNvPr>
          <p:cNvSpPr txBox="1"/>
          <p:nvPr/>
        </p:nvSpPr>
        <p:spPr>
          <a:xfrm rot="16200000">
            <a:off x="-2296738" y="3244210"/>
            <a:ext cx="5557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Improving cash flow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94BF89-84E5-0A5C-593E-42DFD7B1C1C4}"/>
              </a:ext>
            </a:extLst>
          </p:cNvPr>
          <p:cNvSpPr txBox="1"/>
          <p:nvPr/>
        </p:nvSpPr>
        <p:spPr>
          <a:xfrm>
            <a:off x="3545065" y="3342129"/>
            <a:ext cx="307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Cashflow cycle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45A148-B358-4C93-17CC-E052488B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7" y="24146"/>
            <a:ext cx="1242568" cy="9894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CFB9991-502E-2AC0-0353-B628A6F0BB37}"/>
              </a:ext>
            </a:extLst>
          </p:cNvPr>
          <p:cNvSpPr/>
          <p:nvPr/>
        </p:nvSpPr>
        <p:spPr>
          <a:xfrm>
            <a:off x="0" y="251813"/>
            <a:ext cx="9824720" cy="352020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pPr algn="ctr"/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tone Sans ITC TT" pitchFamily="2" charset="0"/>
              </a:rPr>
              <a:t>A Level Business: Improving cash flow and profits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2113EB-358E-0F8B-2547-5D53D9409D1E}"/>
              </a:ext>
            </a:extLst>
          </p:cNvPr>
          <p:cNvSpPr txBox="1"/>
          <p:nvPr/>
        </p:nvSpPr>
        <p:spPr>
          <a:xfrm>
            <a:off x="1263552" y="3624020"/>
            <a:ext cx="2191039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Stock (products)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sold </a:t>
            </a:r>
          </a:p>
          <a:p>
            <a:pPr algn="ctr"/>
            <a:endParaRPr lang="en-GB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BB4938-45E5-E95E-9796-48881E2F6D7A}"/>
              </a:ext>
            </a:extLst>
          </p:cNvPr>
          <p:cNvSpPr txBox="1"/>
          <p:nvPr/>
        </p:nvSpPr>
        <p:spPr>
          <a:xfrm>
            <a:off x="4069585" y="5028535"/>
            <a:ext cx="2417572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Stock held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until needed</a:t>
            </a:r>
          </a:p>
          <a:p>
            <a:pPr algn="ctr"/>
            <a:endParaRPr lang="en-GB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4AC46D-5028-07E8-76F6-62FAD2E84B95}"/>
              </a:ext>
            </a:extLst>
          </p:cNvPr>
          <p:cNvSpPr txBox="1"/>
          <p:nvPr/>
        </p:nvSpPr>
        <p:spPr>
          <a:xfrm>
            <a:off x="1777960" y="1311912"/>
            <a:ext cx="2581471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Customers pay for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the products</a:t>
            </a:r>
          </a:p>
          <a:p>
            <a:pPr algn="ctr"/>
            <a:endParaRPr lang="en-GB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7642E9-0E86-E97A-97D2-2BFE975BD50F}"/>
              </a:ext>
            </a:extLst>
          </p:cNvPr>
          <p:cNvSpPr txBox="1"/>
          <p:nvPr/>
        </p:nvSpPr>
        <p:spPr>
          <a:xfrm>
            <a:off x="5768167" y="1393210"/>
            <a:ext cx="2604729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Stock (products)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ordered from supplier</a:t>
            </a:r>
          </a:p>
          <a:p>
            <a:pPr algn="ctr"/>
            <a:endParaRPr lang="en-GB" b="1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9091ABA-D951-3756-71C5-8DB595DB7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336" y="235991"/>
            <a:ext cx="958445" cy="6389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989B9A-022C-2796-ED22-234C21BAB69E}"/>
              </a:ext>
            </a:extLst>
          </p:cNvPr>
          <p:cNvSpPr/>
          <p:nvPr/>
        </p:nvSpPr>
        <p:spPr>
          <a:xfrm>
            <a:off x="154227" y="6481318"/>
            <a:ext cx="9670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Stone Sans ITC TT" pitchFamily="2" charset="0"/>
              </a:rPr>
              <a:t>Understand the methods used to improve the cash flow in a business</a:t>
            </a:r>
            <a:endParaRPr lang="en-GB" sz="1200" dirty="0">
              <a:solidFill>
                <a:schemeClr val="bg1"/>
              </a:solidFill>
              <a:latin typeface="Stone Sans ITC TT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2119B7-6D95-8386-75B6-B5012D6E54B9}"/>
              </a:ext>
            </a:extLst>
          </p:cNvPr>
          <p:cNvSpPr txBox="1"/>
          <p:nvPr/>
        </p:nvSpPr>
        <p:spPr>
          <a:xfrm>
            <a:off x="7132341" y="3572562"/>
            <a:ext cx="2394093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Production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of goods  </a:t>
            </a:r>
          </a:p>
          <a:p>
            <a:pPr algn="ctr"/>
            <a:endParaRPr lang="en-GB" b="1" dirty="0"/>
          </a:p>
        </p:txBody>
      </p:sp>
      <p:sp>
        <p:nvSpPr>
          <p:cNvPr id="34" name="Notched Right Arrow 33">
            <a:extLst>
              <a:ext uri="{FF2B5EF4-FFF2-40B4-BE49-F238E27FC236}">
                <a16:creationId xmlns:a16="http://schemas.microsoft.com/office/drawing/2014/main" id="{BE66EBE6-2E4D-97FB-D119-538FA5975583}"/>
              </a:ext>
            </a:extLst>
          </p:cNvPr>
          <p:cNvSpPr/>
          <p:nvPr/>
        </p:nvSpPr>
        <p:spPr>
          <a:xfrm>
            <a:off x="4870905" y="1465752"/>
            <a:ext cx="438546" cy="3645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Notched Right Arrow 34">
            <a:extLst>
              <a:ext uri="{FF2B5EF4-FFF2-40B4-BE49-F238E27FC236}">
                <a16:creationId xmlns:a16="http://schemas.microsoft.com/office/drawing/2014/main" id="{4EBAF1A7-272E-6ADC-0285-AC287DCCE748}"/>
              </a:ext>
            </a:extLst>
          </p:cNvPr>
          <p:cNvSpPr/>
          <p:nvPr/>
        </p:nvSpPr>
        <p:spPr>
          <a:xfrm rot="3297255">
            <a:off x="7170826" y="2871612"/>
            <a:ext cx="438546" cy="3645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Notched Right Arrow 35">
            <a:extLst>
              <a:ext uri="{FF2B5EF4-FFF2-40B4-BE49-F238E27FC236}">
                <a16:creationId xmlns:a16="http://schemas.microsoft.com/office/drawing/2014/main" id="{3E0BDA54-F5C3-E530-FA1B-4B3017CFA16F}"/>
              </a:ext>
            </a:extLst>
          </p:cNvPr>
          <p:cNvSpPr/>
          <p:nvPr/>
        </p:nvSpPr>
        <p:spPr>
          <a:xfrm rot="8405717">
            <a:off x="6642776" y="4786516"/>
            <a:ext cx="438546" cy="3645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Notched Right Arrow 36">
            <a:extLst>
              <a:ext uri="{FF2B5EF4-FFF2-40B4-BE49-F238E27FC236}">
                <a16:creationId xmlns:a16="http://schemas.microsoft.com/office/drawing/2014/main" id="{4EF94535-F6F7-3604-631B-C3FDB5A92772}"/>
              </a:ext>
            </a:extLst>
          </p:cNvPr>
          <p:cNvSpPr/>
          <p:nvPr/>
        </p:nvSpPr>
        <p:spPr>
          <a:xfrm rot="12576398">
            <a:off x="3479861" y="5026926"/>
            <a:ext cx="438546" cy="3645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Notched Right Arrow 37">
            <a:extLst>
              <a:ext uri="{FF2B5EF4-FFF2-40B4-BE49-F238E27FC236}">
                <a16:creationId xmlns:a16="http://schemas.microsoft.com/office/drawing/2014/main" id="{8658EEEF-E5FB-33A7-6174-7CDB36FC3EA0}"/>
              </a:ext>
            </a:extLst>
          </p:cNvPr>
          <p:cNvSpPr/>
          <p:nvPr/>
        </p:nvSpPr>
        <p:spPr>
          <a:xfrm rot="17223657">
            <a:off x="2754201" y="2973530"/>
            <a:ext cx="438546" cy="3645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B33A1B-F8D7-CC92-7B20-E607E7773F24}"/>
              </a:ext>
            </a:extLst>
          </p:cNvPr>
          <p:cNvSpPr txBox="1"/>
          <p:nvPr/>
        </p:nvSpPr>
        <p:spPr>
          <a:xfrm>
            <a:off x="1056057" y="2430639"/>
            <a:ext cx="22729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£ </a:t>
            </a:r>
            <a:r>
              <a:rPr lang="en-GB" dirty="0">
                <a:solidFill>
                  <a:schemeClr val="accent1"/>
                </a:solidFill>
              </a:rPr>
              <a:t>cash inflow </a:t>
            </a:r>
          </a:p>
          <a:p>
            <a:r>
              <a:rPr lang="en-GB" dirty="0">
                <a:solidFill>
                  <a:schemeClr val="accent1"/>
                </a:solidFill>
              </a:rPr>
              <a:t>from customers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14C6B95-F0E4-2A10-2BCE-509FFF230122}"/>
              </a:ext>
            </a:extLst>
          </p:cNvPr>
          <p:cNvSpPr txBox="1"/>
          <p:nvPr/>
        </p:nvSpPr>
        <p:spPr>
          <a:xfrm>
            <a:off x="7869062" y="2569776"/>
            <a:ext cx="17341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£ </a:t>
            </a:r>
            <a:r>
              <a:rPr lang="en-GB" dirty="0">
                <a:solidFill>
                  <a:schemeClr val="accent1"/>
                </a:solidFill>
              </a:rPr>
              <a:t>cash outflow to suppliers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B2C4991-7F95-E266-AA6F-D2D340419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184" y="5282850"/>
            <a:ext cx="484521" cy="9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1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4622BC-04D4-7E0C-588C-19F095E8FA51}"/>
              </a:ext>
            </a:extLst>
          </p:cNvPr>
          <p:cNvSpPr/>
          <p:nvPr/>
        </p:nvSpPr>
        <p:spPr>
          <a:xfrm>
            <a:off x="0" y="770"/>
            <a:ext cx="9906000" cy="651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55399-E48A-B6A9-3D88-FBC75827C69E}"/>
              </a:ext>
            </a:extLst>
          </p:cNvPr>
          <p:cNvSpPr/>
          <p:nvPr/>
        </p:nvSpPr>
        <p:spPr>
          <a:xfrm>
            <a:off x="0" y="6433050"/>
            <a:ext cx="9906000" cy="443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7683C-EE36-CBA2-58F9-6FFDF7678A2B}"/>
              </a:ext>
            </a:extLst>
          </p:cNvPr>
          <p:cNvSpPr txBox="1"/>
          <p:nvPr/>
        </p:nvSpPr>
        <p:spPr>
          <a:xfrm rot="16200000">
            <a:off x="-2295091" y="3523300"/>
            <a:ext cx="5557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Improving cash flow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45A148-B358-4C93-17CC-E052488B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7" y="24146"/>
            <a:ext cx="1242568" cy="9894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CFB9991-502E-2AC0-0353-B628A6F0BB37}"/>
              </a:ext>
            </a:extLst>
          </p:cNvPr>
          <p:cNvSpPr/>
          <p:nvPr/>
        </p:nvSpPr>
        <p:spPr>
          <a:xfrm>
            <a:off x="0" y="251813"/>
            <a:ext cx="9824720" cy="352020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pPr algn="ctr"/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tone Sans ITC TT" pitchFamily="2" charset="0"/>
              </a:rPr>
              <a:t>A Level Business: Improving cash flow and profits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9091ABA-D951-3756-71C5-8DB595DB7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336" y="235991"/>
            <a:ext cx="958445" cy="6389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989B9A-022C-2796-ED22-234C21BAB69E}"/>
              </a:ext>
            </a:extLst>
          </p:cNvPr>
          <p:cNvSpPr/>
          <p:nvPr/>
        </p:nvSpPr>
        <p:spPr>
          <a:xfrm>
            <a:off x="154227" y="6481318"/>
            <a:ext cx="9670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Stone Sans ITC TT" pitchFamily="2" charset="0"/>
              </a:rPr>
              <a:t>Understand the methods used to improve the cash flow in a business</a:t>
            </a:r>
            <a:endParaRPr lang="en-GB" sz="1200" dirty="0">
              <a:solidFill>
                <a:schemeClr val="bg1"/>
              </a:solidFill>
              <a:latin typeface="Stone Sans ITC TT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20DA9C-C7BB-BAFE-E712-F2BEFCBED2FC}"/>
              </a:ext>
            </a:extLst>
          </p:cNvPr>
          <p:cNvSpPr/>
          <p:nvPr/>
        </p:nvSpPr>
        <p:spPr>
          <a:xfrm>
            <a:off x="853553" y="1307479"/>
            <a:ext cx="4276712" cy="4903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23BC40-6FA4-C6E4-93B9-956F1F5A6C9F}"/>
              </a:ext>
            </a:extLst>
          </p:cNvPr>
          <p:cNvSpPr/>
          <p:nvPr/>
        </p:nvSpPr>
        <p:spPr>
          <a:xfrm>
            <a:off x="5285255" y="1307479"/>
            <a:ext cx="4358526" cy="4903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AC2A051-E927-22E8-2470-E461C2BE0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11" y="1061818"/>
            <a:ext cx="597150" cy="6448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E72A29-53F9-036A-1AD3-0EBD8728DCC1}"/>
              </a:ext>
            </a:extLst>
          </p:cNvPr>
          <p:cNvSpPr txBox="1"/>
          <p:nvPr/>
        </p:nvSpPr>
        <p:spPr>
          <a:xfrm>
            <a:off x="1076960" y="874955"/>
            <a:ext cx="6878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Assess the problems that can present themselves for a business in the cashflow cycle</a:t>
            </a:r>
          </a:p>
        </p:txBody>
      </p:sp>
    </p:spTree>
    <p:extLst>
      <p:ext uri="{BB962C8B-B14F-4D97-AF65-F5344CB8AC3E}">
        <p14:creationId xmlns:p14="http://schemas.microsoft.com/office/powerpoint/2010/main" val="1619603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B6067B5A-82E0-193E-EE7C-CEDA248BF18A}"/>
              </a:ext>
            </a:extLst>
          </p:cNvPr>
          <p:cNvSpPr/>
          <p:nvPr/>
        </p:nvSpPr>
        <p:spPr>
          <a:xfrm>
            <a:off x="6555755" y="3090153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E0DE8A9-5672-CD9A-6439-366A781C6160}"/>
              </a:ext>
            </a:extLst>
          </p:cNvPr>
          <p:cNvSpPr/>
          <p:nvPr/>
        </p:nvSpPr>
        <p:spPr>
          <a:xfrm>
            <a:off x="2928218" y="3141673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902E7F4-F380-F5EC-1C09-EBC7AB0359E7}"/>
              </a:ext>
            </a:extLst>
          </p:cNvPr>
          <p:cNvSpPr/>
          <p:nvPr/>
        </p:nvSpPr>
        <p:spPr>
          <a:xfrm>
            <a:off x="3854769" y="2228494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7530C7D-2F32-3381-7A8B-33EDBF0D1EA8}"/>
              </a:ext>
            </a:extLst>
          </p:cNvPr>
          <p:cNvSpPr/>
          <p:nvPr/>
        </p:nvSpPr>
        <p:spPr>
          <a:xfrm>
            <a:off x="3963092" y="4030212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3A60C14-BAF6-7F44-66F7-B498C569EB8B}"/>
              </a:ext>
            </a:extLst>
          </p:cNvPr>
          <p:cNvSpPr/>
          <p:nvPr/>
        </p:nvSpPr>
        <p:spPr>
          <a:xfrm>
            <a:off x="5568014" y="3995147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11AD851-857F-DFFD-0A67-E3C1188FC7CD}"/>
              </a:ext>
            </a:extLst>
          </p:cNvPr>
          <p:cNvSpPr/>
          <p:nvPr/>
        </p:nvSpPr>
        <p:spPr>
          <a:xfrm>
            <a:off x="5383041" y="2193406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622BC-04D4-7E0C-588C-19F095E8FA51}"/>
              </a:ext>
            </a:extLst>
          </p:cNvPr>
          <p:cNvSpPr/>
          <p:nvPr/>
        </p:nvSpPr>
        <p:spPr>
          <a:xfrm>
            <a:off x="0" y="770"/>
            <a:ext cx="9906000" cy="651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55399-E48A-B6A9-3D88-FBC75827C69E}"/>
              </a:ext>
            </a:extLst>
          </p:cNvPr>
          <p:cNvSpPr/>
          <p:nvPr/>
        </p:nvSpPr>
        <p:spPr>
          <a:xfrm>
            <a:off x="0" y="6433050"/>
            <a:ext cx="9906000" cy="443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66D803-8D4D-30BB-8E35-309FC343BC5A}"/>
              </a:ext>
            </a:extLst>
          </p:cNvPr>
          <p:cNvSpPr/>
          <p:nvPr/>
        </p:nvSpPr>
        <p:spPr>
          <a:xfrm>
            <a:off x="3611712" y="2954920"/>
            <a:ext cx="3297088" cy="1353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7683C-EE36-CBA2-58F9-6FFDF7678A2B}"/>
              </a:ext>
            </a:extLst>
          </p:cNvPr>
          <p:cNvSpPr txBox="1"/>
          <p:nvPr/>
        </p:nvSpPr>
        <p:spPr>
          <a:xfrm rot="16200000">
            <a:off x="-2296738" y="3244210"/>
            <a:ext cx="5557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Improving cash flow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94BF89-84E5-0A5C-593E-42DFD7B1C1C4}"/>
              </a:ext>
            </a:extLst>
          </p:cNvPr>
          <p:cNvSpPr txBox="1"/>
          <p:nvPr/>
        </p:nvSpPr>
        <p:spPr>
          <a:xfrm>
            <a:off x="3703152" y="3199215"/>
            <a:ext cx="3073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Causes of cash flow problems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45A148-B358-4C93-17CC-E052488B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7" y="24146"/>
            <a:ext cx="1242568" cy="9894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CFB9991-502E-2AC0-0353-B628A6F0BB37}"/>
              </a:ext>
            </a:extLst>
          </p:cNvPr>
          <p:cNvSpPr/>
          <p:nvPr/>
        </p:nvSpPr>
        <p:spPr>
          <a:xfrm>
            <a:off x="0" y="251813"/>
            <a:ext cx="9824720" cy="352020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pPr algn="ctr"/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tone Sans ITC TT" pitchFamily="2" charset="0"/>
              </a:rPr>
              <a:t>A Level Business: Improving cash flow and profits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2113EB-358E-0F8B-2547-5D53D9409D1E}"/>
              </a:ext>
            </a:extLst>
          </p:cNvPr>
          <p:cNvSpPr txBox="1"/>
          <p:nvPr/>
        </p:nvSpPr>
        <p:spPr>
          <a:xfrm>
            <a:off x="2000026" y="4792999"/>
            <a:ext cx="2460964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Too much trade credit</a:t>
            </a:r>
          </a:p>
          <a:p>
            <a:pPr algn="ctr"/>
            <a:endParaRPr lang="en-GB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BB4938-45E5-E95E-9796-48881E2F6D7A}"/>
              </a:ext>
            </a:extLst>
          </p:cNvPr>
          <p:cNvSpPr txBox="1"/>
          <p:nvPr/>
        </p:nvSpPr>
        <p:spPr>
          <a:xfrm>
            <a:off x="6072676" y="4778483"/>
            <a:ext cx="2417572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Overtrading</a:t>
            </a:r>
          </a:p>
          <a:p>
            <a:pPr algn="ctr"/>
            <a:endParaRPr lang="en-GB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4AC46D-5028-07E8-76F6-62FAD2E84B95}"/>
              </a:ext>
            </a:extLst>
          </p:cNvPr>
          <p:cNvSpPr txBox="1"/>
          <p:nvPr/>
        </p:nvSpPr>
        <p:spPr>
          <a:xfrm>
            <a:off x="1777960" y="1311912"/>
            <a:ext cx="2581471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Inaccurate cashflow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forecasting</a:t>
            </a:r>
          </a:p>
          <a:p>
            <a:pPr algn="ctr"/>
            <a:endParaRPr lang="en-GB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7642E9-0E86-E97A-97D2-2BFE975BD50F}"/>
              </a:ext>
            </a:extLst>
          </p:cNvPr>
          <p:cNvSpPr txBox="1"/>
          <p:nvPr/>
        </p:nvSpPr>
        <p:spPr>
          <a:xfrm>
            <a:off x="5836779" y="1512368"/>
            <a:ext cx="2604729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Lack of credit control</a:t>
            </a:r>
          </a:p>
          <a:p>
            <a:pPr algn="ctr"/>
            <a:endParaRPr lang="en-GB" b="1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9091ABA-D951-3756-71C5-8DB595DB7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336" y="235991"/>
            <a:ext cx="958445" cy="6389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989B9A-022C-2796-ED22-234C21BAB69E}"/>
              </a:ext>
            </a:extLst>
          </p:cNvPr>
          <p:cNvSpPr/>
          <p:nvPr/>
        </p:nvSpPr>
        <p:spPr>
          <a:xfrm>
            <a:off x="154227" y="6481318"/>
            <a:ext cx="9670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Stone Sans ITC TT" pitchFamily="2" charset="0"/>
              </a:rPr>
              <a:t>Understand the methods used to improve the cash flow in a business</a:t>
            </a:r>
            <a:endParaRPr lang="en-GB" sz="1200" dirty="0">
              <a:solidFill>
                <a:schemeClr val="bg1"/>
              </a:solidFill>
              <a:latin typeface="Stone Sans ITC TT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2119B7-6D95-8386-75B6-B5012D6E54B9}"/>
              </a:ext>
            </a:extLst>
          </p:cNvPr>
          <p:cNvSpPr txBox="1"/>
          <p:nvPr/>
        </p:nvSpPr>
        <p:spPr>
          <a:xfrm>
            <a:off x="7220652" y="2783088"/>
            <a:ext cx="2394093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Too much stock</a:t>
            </a:r>
          </a:p>
          <a:p>
            <a:pPr algn="ctr"/>
            <a:endParaRPr lang="en-GB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1E48C2-9F5D-051C-15A0-165B0F1B06D4}"/>
              </a:ext>
            </a:extLst>
          </p:cNvPr>
          <p:cNvSpPr txBox="1"/>
          <p:nvPr/>
        </p:nvSpPr>
        <p:spPr>
          <a:xfrm>
            <a:off x="996015" y="3493424"/>
            <a:ext cx="2394093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Seasonal variation</a:t>
            </a:r>
          </a:p>
          <a:p>
            <a:pPr algn="ctr"/>
            <a:endParaRPr lang="en-GB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4DCE84A-F28F-5E15-BBDB-56C501410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184" y="5282850"/>
            <a:ext cx="484521" cy="9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5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4622BC-04D4-7E0C-588C-19F095E8FA51}"/>
              </a:ext>
            </a:extLst>
          </p:cNvPr>
          <p:cNvSpPr/>
          <p:nvPr/>
        </p:nvSpPr>
        <p:spPr>
          <a:xfrm>
            <a:off x="0" y="770"/>
            <a:ext cx="9906000" cy="651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55399-E48A-B6A9-3D88-FBC75827C69E}"/>
              </a:ext>
            </a:extLst>
          </p:cNvPr>
          <p:cNvSpPr/>
          <p:nvPr/>
        </p:nvSpPr>
        <p:spPr>
          <a:xfrm>
            <a:off x="0" y="6433050"/>
            <a:ext cx="9906000" cy="443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7683C-EE36-CBA2-58F9-6FFDF7678A2B}"/>
              </a:ext>
            </a:extLst>
          </p:cNvPr>
          <p:cNvSpPr txBox="1"/>
          <p:nvPr/>
        </p:nvSpPr>
        <p:spPr>
          <a:xfrm rot="16200000">
            <a:off x="-2389316" y="3430913"/>
            <a:ext cx="5557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Causes of cash flow problems</a:t>
            </a:r>
          </a:p>
        </p:txBody>
      </p:sp>
      <p:pic>
        <p:nvPicPr>
          <p:cNvPr id="22" name="Graphic 21">
            <a:hlinkClick r:id="rId2"/>
            <a:extLst>
              <a:ext uri="{FF2B5EF4-FFF2-40B4-BE49-F238E27FC236}">
                <a16:creationId xmlns:a16="http://schemas.microsoft.com/office/drawing/2014/main" id="{A350CB31-1491-5D2F-F466-CA6CDB36D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3567" y="5145113"/>
            <a:ext cx="625091" cy="10168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45A148-B358-4C93-17CC-E052488B9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27" y="24146"/>
            <a:ext cx="1242568" cy="9894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CFB9991-502E-2AC0-0353-B628A6F0BB37}"/>
              </a:ext>
            </a:extLst>
          </p:cNvPr>
          <p:cNvSpPr/>
          <p:nvPr/>
        </p:nvSpPr>
        <p:spPr>
          <a:xfrm>
            <a:off x="0" y="251813"/>
            <a:ext cx="9824720" cy="352020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pPr algn="ctr"/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tone Sans ITC TT" pitchFamily="2" charset="0"/>
              </a:rPr>
              <a:t>A Level Business: Improving cash flow and profits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9091ABA-D951-3756-71C5-8DB595DB7C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5336" y="235991"/>
            <a:ext cx="958445" cy="6389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989B9A-022C-2796-ED22-234C21BAB69E}"/>
              </a:ext>
            </a:extLst>
          </p:cNvPr>
          <p:cNvSpPr/>
          <p:nvPr/>
        </p:nvSpPr>
        <p:spPr>
          <a:xfrm>
            <a:off x="154227" y="6481318"/>
            <a:ext cx="9670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Stone Sans ITC TT" pitchFamily="2" charset="0"/>
              </a:rPr>
              <a:t>Understand the methods used to improve the cash flow in a business</a:t>
            </a:r>
            <a:endParaRPr lang="en-GB" sz="1200" dirty="0">
              <a:solidFill>
                <a:schemeClr val="bg1"/>
              </a:solidFill>
              <a:latin typeface="Stone Sans ITC TT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54EE4-B54C-19FC-0AA6-295ED8FD1C06}"/>
              </a:ext>
            </a:extLst>
          </p:cNvPr>
          <p:cNvGrpSpPr/>
          <p:nvPr/>
        </p:nvGrpSpPr>
        <p:grpSpPr>
          <a:xfrm>
            <a:off x="2819506" y="4032625"/>
            <a:ext cx="4312814" cy="2129303"/>
            <a:chOff x="2819506" y="4032625"/>
            <a:chExt cx="4312814" cy="212930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7530C7D-2F32-3381-7A8B-33EDBF0D1EA8}"/>
                </a:ext>
              </a:extLst>
            </p:cNvPr>
            <p:cNvSpPr/>
            <p:nvPr/>
          </p:nvSpPr>
          <p:spPr>
            <a:xfrm>
              <a:off x="2819506" y="4032625"/>
              <a:ext cx="1009324" cy="10218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2113EB-358E-0F8B-2547-5D53D9409D1E}"/>
                </a:ext>
              </a:extLst>
            </p:cNvPr>
            <p:cNvSpPr txBox="1"/>
            <p:nvPr/>
          </p:nvSpPr>
          <p:spPr>
            <a:xfrm>
              <a:off x="3151499" y="4362998"/>
              <a:ext cx="3629964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Too much trade credit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ED615A2-85B0-4939-3540-5B587B86584E}"/>
                </a:ext>
              </a:extLst>
            </p:cNvPr>
            <p:cNvSpPr txBox="1"/>
            <p:nvPr/>
          </p:nvSpPr>
          <p:spPr>
            <a:xfrm>
              <a:off x="3186087" y="4838489"/>
              <a:ext cx="39462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. Giving credit is a way of attracting business</a:t>
              </a:r>
            </a:p>
            <a:p>
              <a:r>
                <a:rPr lang="en-GB" sz="1600" dirty="0"/>
                <a:t>. Most businesses allow customers 28 – 90 days to pay thus payments are delayed</a:t>
              </a:r>
            </a:p>
            <a:p>
              <a:r>
                <a:rPr lang="en-GB" sz="1600" dirty="0"/>
                <a:t>. If payments are move towards 90 days or are  delayed beyond this can cause problems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FE5F20-FA1B-96FB-8D1B-0837C8B78898}"/>
              </a:ext>
            </a:extLst>
          </p:cNvPr>
          <p:cNvGrpSpPr/>
          <p:nvPr/>
        </p:nvGrpSpPr>
        <p:grpSpPr>
          <a:xfrm>
            <a:off x="5342798" y="2111628"/>
            <a:ext cx="4032290" cy="1899187"/>
            <a:chOff x="5342798" y="2111628"/>
            <a:chExt cx="4032290" cy="189918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11AD851-857F-DFFD-0A67-E3C1188FC7CD}"/>
                </a:ext>
              </a:extLst>
            </p:cNvPr>
            <p:cNvSpPr/>
            <p:nvPr/>
          </p:nvSpPr>
          <p:spPr>
            <a:xfrm>
              <a:off x="5342798" y="2111628"/>
              <a:ext cx="1009324" cy="10218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C7642E9-0E86-E97A-97D2-2BFE975BD50F}"/>
                </a:ext>
              </a:extLst>
            </p:cNvPr>
            <p:cNvSpPr txBox="1"/>
            <p:nvPr/>
          </p:nvSpPr>
          <p:spPr>
            <a:xfrm>
              <a:off x="5783397" y="2450312"/>
              <a:ext cx="3581618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Lack of credit control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CBFC7DA-7364-781C-29E7-4E58F47F4DB1}"/>
                </a:ext>
              </a:extLst>
            </p:cNvPr>
            <p:cNvSpPr txBox="1"/>
            <p:nvPr/>
          </p:nvSpPr>
          <p:spPr>
            <a:xfrm>
              <a:off x="5814302" y="2933597"/>
              <a:ext cx="35607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. Making sure payments are paid on time is crucial</a:t>
              </a:r>
            </a:p>
            <a:p>
              <a:r>
                <a:rPr lang="en-GB" sz="1600" dirty="0"/>
                <a:t>. Avoiding no payment (bad debt) or cashflow problems will occur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E79B9A-796E-7453-C8DE-B61D45A8D690}"/>
              </a:ext>
            </a:extLst>
          </p:cNvPr>
          <p:cNvGrpSpPr/>
          <p:nvPr/>
        </p:nvGrpSpPr>
        <p:grpSpPr>
          <a:xfrm>
            <a:off x="836061" y="996355"/>
            <a:ext cx="4130420" cy="2369681"/>
            <a:chOff x="836061" y="996355"/>
            <a:chExt cx="4130420" cy="236968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902E7F4-F380-F5EC-1C09-EBC7AB0359E7}"/>
                </a:ext>
              </a:extLst>
            </p:cNvPr>
            <p:cNvSpPr/>
            <p:nvPr/>
          </p:nvSpPr>
          <p:spPr>
            <a:xfrm>
              <a:off x="836061" y="996355"/>
              <a:ext cx="1009324" cy="10218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74AC46D-5028-07E8-76F6-62FAD2E84B95}"/>
                </a:ext>
              </a:extLst>
            </p:cNvPr>
            <p:cNvSpPr txBox="1"/>
            <p:nvPr/>
          </p:nvSpPr>
          <p:spPr>
            <a:xfrm>
              <a:off x="1282721" y="1336128"/>
              <a:ext cx="3629964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Inaccurate cashflow forecasting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4C4EB17-AC29-02BE-3C27-F98D90AAF8A7}"/>
                </a:ext>
              </a:extLst>
            </p:cNvPr>
            <p:cNvSpPr txBox="1"/>
            <p:nvPr/>
          </p:nvSpPr>
          <p:spPr>
            <a:xfrm>
              <a:off x="1328901" y="1796376"/>
              <a:ext cx="36375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. Predicting cashflow can be difficult but it is important to be as accurate as possible to avoid cashflow problems</a:t>
              </a:r>
            </a:p>
            <a:p>
              <a:r>
                <a:rPr lang="en-GB" sz="1600" dirty="0"/>
                <a:t>. Unexpected costs or payment delays can create cashflow issues e.g. fuel price rises</a:t>
              </a:r>
            </a:p>
            <a:p>
              <a:endParaRPr lang="en-GB" sz="1600" dirty="0"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279DACA0-6B59-6475-21D9-B12E9D7F9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448" y="4551880"/>
            <a:ext cx="2201540" cy="146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8CC7A9C-C1FE-173B-989E-B40D99457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874" y="990427"/>
            <a:ext cx="1701641" cy="113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4E4A5DF-DBE1-A473-E6AE-835F6985AC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1" r="6188"/>
          <a:stretch/>
        </p:blipFill>
        <p:spPr bwMode="auto">
          <a:xfrm>
            <a:off x="1013827" y="3312318"/>
            <a:ext cx="1337403" cy="176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77BF4D3-66A5-8E9D-F004-2300BA17A9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84467" y="1190240"/>
            <a:ext cx="484521" cy="9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0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4622BC-04D4-7E0C-588C-19F095E8FA51}"/>
              </a:ext>
            </a:extLst>
          </p:cNvPr>
          <p:cNvSpPr/>
          <p:nvPr/>
        </p:nvSpPr>
        <p:spPr>
          <a:xfrm>
            <a:off x="0" y="770"/>
            <a:ext cx="9906000" cy="651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55399-E48A-B6A9-3D88-FBC75827C69E}"/>
              </a:ext>
            </a:extLst>
          </p:cNvPr>
          <p:cNvSpPr/>
          <p:nvPr/>
        </p:nvSpPr>
        <p:spPr>
          <a:xfrm>
            <a:off x="0" y="6433050"/>
            <a:ext cx="9906000" cy="443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7683C-EE36-CBA2-58F9-6FFDF7678A2B}"/>
              </a:ext>
            </a:extLst>
          </p:cNvPr>
          <p:cNvSpPr txBox="1"/>
          <p:nvPr/>
        </p:nvSpPr>
        <p:spPr>
          <a:xfrm rot="16200000">
            <a:off x="-2389316" y="3430913"/>
            <a:ext cx="5557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Causes of cash flow problems</a:t>
            </a:r>
          </a:p>
        </p:txBody>
      </p:sp>
      <p:pic>
        <p:nvPicPr>
          <p:cNvPr id="22" name="Graphic 21">
            <a:hlinkClick r:id="rId2"/>
            <a:extLst>
              <a:ext uri="{FF2B5EF4-FFF2-40B4-BE49-F238E27FC236}">
                <a16:creationId xmlns:a16="http://schemas.microsoft.com/office/drawing/2014/main" id="{A350CB31-1491-5D2F-F466-CA6CDB36D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470" y="5121849"/>
            <a:ext cx="625091" cy="10168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45A148-B358-4C93-17CC-E052488B9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27" y="24146"/>
            <a:ext cx="1242568" cy="9894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CFB9991-502E-2AC0-0353-B628A6F0BB37}"/>
              </a:ext>
            </a:extLst>
          </p:cNvPr>
          <p:cNvSpPr/>
          <p:nvPr/>
        </p:nvSpPr>
        <p:spPr>
          <a:xfrm>
            <a:off x="0" y="251813"/>
            <a:ext cx="9824720" cy="352020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pPr algn="ctr"/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tone Sans ITC TT" pitchFamily="2" charset="0"/>
              </a:rPr>
              <a:t>A Level Business: Improving cash flow and profits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9091ABA-D951-3756-71C5-8DB595DB7C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5336" y="235991"/>
            <a:ext cx="958445" cy="6389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989B9A-022C-2796-ED22-234C21BAB69E}"/>
              </a:ext>
            </a:extLst>
          </p:cNvPr>
          <p:cNvSpPr/>
          <p:nvPr/>
        </p:nvSpPr>
        <p:spPr>
          <a:xfrm>
            <a:off x="154227" y="6481318"/>
            <a:ext cx="9670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Stone Sans ITC TT" pitchFamily="2" charset="0"/>
              </a:rPr>
              <a:t>Understand the methods used to improve the cash flow in a business</a:t>
            </a:r>
            <a:endParaRPr lang="en-GB" sz="1200" dirty="0">
              <a:solidFill>
                <a:schemeClr val="bg1"/>
              </a:solidFill>
              <a:latin typeface="Stone Sans ITC TT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411BBF-2326-72A4-6E49-1896B77E04DF}"/>
              </a:ext>
            </a:extLst>
          </p:cNvPr>
          <p:cNvGrpSpPr/>
          <p:nvPr/>
        </p:nvGrpSpPr>
        <p:grpSpPr>
          <a:xfrm>
            <a:off x="5301257" y="2300250"/>
            <a:ext cx="4599936" cy="1637159"/>
            <a:chOff x="5301257" y="2300250"/>
            <a:chExt cx="4599936" cy="163715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11AD851-857F-DFFD-0A67-E3C1188FC7CD}"/>
                </a:ext>
              </a:extLst>
            </p:cNvPr>
            <p:cNvSpPr/>
            <p:nvPr/>
          </p:nvSpPr>
          <p:spPr>
            <a:xfrm>
              <a:off x="5301257" y="2300250"/>
              <a:ext cx="1009324" cy="10218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CBFC7DA-7364-781C-29E7-4E58F47F4DB1}"/>
                </a:ext>
              </a:extLst>
            </p:cNvPr>
            <p:cNvSpPr txBox="1"/>
            <p:nvPr/>
          </p:nvSpPr>
          <p:spPr>
            <a:xfrm>
              <a:off x="5720788" y="3106412"/>
              <a:ext cx="41804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. Bulk buying to reduce purchase price BUT</a:t>
              </a:r>
            </a:p>
            <a:p>
              <a:r>
                <a:rPr lang="en-GB" sz="1600" dirty="0"/>
                <a:t>. Stock ties up cash</a:t>
              </a:r>
            </a:p>
            <a:p>
              <a:r>
                <a:rPr lang="en-GB" sz="1600" dirty="0"/>
                <a:t>. Stock can go out of date and be worth less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86DC774-531B-2A89-0510-1098298E39CE}"/>
                </a:ext>
              </a:extLst>
            </p:cNvPr>
            <p:cNvSpPr txBox="1"/>
            <p:nvPr/>
          </p:nvSpPr>
          <p:spPr>
            <a:xfrm>
              <a:off x="5805919" y="2633257"/>
              <a:ext cx="3536976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Too much stock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DA54E5-8B01-B4DB-8DED-439ED6FB0108}"/>
              </a:ext>
            </a:extLst>
          </p:cNvPr>
          <p:cNvGrpSpPr/>
          <p:nvPr/>
        </p:nvGrpSpPr>
        <p:grpSpPr>
          <a:xfrm>
            <a:off x="1396795" y="4205071"/>
            <a:ext cx="4443664" cy="1963795"/>
            <a:chOff x="1396795" y="4205071"/>
            <a:chExt cx="4443664" cy="196379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7530C7D-2F32-3381-7A8B-33EDBF0D1EA8}"/>
                </a:ext>
              </a:extLst>
            </p:cNvPr>
            <p:cNvSpPr/>
            <p:nvPr/>
          </p:nvSpPr>
          <p:spPr>
            <a:xfrm>
              <a:off x="1396795" y="4205071"/>
              <a:ext cx="1009324" cy="10218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C593A78-5E67-2412-1D7B-5153C716C2E8}"/>
                </a:ext>
              </a:extLst>
            </p:cNvPr>
            <p:cNvSpPr txBox="1"/>
            <p:nvPr/>
          </p:nvSpPr>
          <p:spPr>
            <a:xfrm>
              <a:off x="1821776" y="4557497"/>
              <a:ext cx="3687050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Overtrading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ECE8380-1147-46B0-0353-00CD68214D8D}"/>
                </a:ext>
              </a:extLst>
            </p:cNvPr>
            <p:cNvSpPr txBox="1"/>
            <p:nvPr/>
          </p:nvSpPr>
          <p:spPr>
            <a:xfrm>
              <a:off x="1738514" y="5091648"/>
              <a:ext cx="41019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. Growth of a business can cause problems as money is spent on expansion e.g. rent / new equipment / labour – before extra revenue is generated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09874D-94B2-5A09-E1C3-4BFAB5F34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942" y="4456749"/>
            <a:ext cx="2814138" cy="169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3DD764F-AC9D-F093-7421-76F134E8E950}"/>
              </a:ext>
            </a:extLst>
          </p:cNvPr>
          <p:cNvGrpSpPr/>
          <p:nvPr/>
        </p:nvGrpSpPr>
        <p:grpSpPr>
          <a:xfrm>
            <a:off x="1245622" y="873872"/>
            <a:ext cx="3977015" cy="1858171"/>
            <a:chOff x="1116368" y="965918"/>
            <a:chExt cx="3977015" cy="185817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902E7F4-F380-F5EC-1C09-EBC7AB0359E7}"/>
                </a:ext>
              </a:extLst>
            </p:cNvPr>
            <p:cNvSpPr/>
            <p:nvPr/>
          </p:nvSpPr>
          <p:spPr>
            <a:xfrm>
              <a:off x="1116368" y="965918"/>
              <a:ext cx="1009324" cy="10218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1D9558-5AA4-7F7C-A3DA-929C457846D2}"/>
                </a:ext>
              </a:extLst>
            </p:cNvPr>
            <p:cNvSpPr txBox="1"/>
            <p:nvPr/>
          </p:nvSpPr>
          <p:spPr>
            <a:xfrm>
              <a:off x="1493561" y="1292199"/>
              <a:ext cx="3536976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Seasonal variation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3710896-7D2D-1A04-331B-FD734250F9E6}"/>
                </a:ext>
              </a:extLst>
            </p:cNvPr>
            <p:cNvSpPr txBox="1"/>
            <p:nvPr/>
          </p:nvSpPr>
          <p:spPr>
            <a:xfrm>
              <a:off x="1532597" y="1746871"/>
              <a:ext cx="35607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. Many businesses have seasonal trade which affect cashflow e.g. Christmas and summer high revenue, other times less so – but costs remain constant</a:t>
              </a: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F07FCE2D-F565-C86C-242F-DEC9EB912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8" b="15833"/>
          <a:stretch/>
        </p:blipFill>
        <p:spPr bwMode="auto">
          <a:xfrm>
            <a:off x="2593133" y="3089996"/>
            <a:ext cx="2144336" cy="12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74D1451-5E8E-542A-4D55-B26D7FE45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4" b="23060"/>
          <a:stretch/>
        </p:blipFill>
        <p:spPr bwMode="auto">
          <a:xfrm>
            <a:off x="6287198" y="1090255"/>
            <a:ext cx="2574417" cy="102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Graphic 37">
            <a:hlinkClick r:id="rId10"/>
            <a:extLst>
              <a:ext uri="{FF2B5EF4-FFF2-40B4-BE49-F238E27FC236}">
                <a16:creationId xmlns:a16="http://schemas.microsoft.com/office/drawing/2014/main" id="{F00E389F-37B0-A92B-71BF-DB8E1443D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0537" y="1903692"/>
            <a:ext cx="625091" cy="101681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8BB1A8A-17E3-5076-6F6B-E6C7AE0EE8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12628" y="1347427"/>
            <a:ext cx="484521" cy="9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9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0902E7F4-F380-F5EC-1C09-EBC7AB0359E7}"/>
              </a:ext>
            </a:extLst>
          </p:cNvPr>
          <p:cNvSpPr/>
          <p:nvPr/>
        </p:nvSpPr>
        <p:spPr>
          <a:xfrm>
            <a:off x="4633582" y="1810888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7530C7D-2F32-3381-7A8B-33EDBF0D1EA8}"/>
              </a:ext>
            </a:extLst>
          </p:cNvPr>
          <p:cNvSpPr/>
          <p:nvPr/>
        </p:nvSpPr>
        <p:spPr>
          <a:xfrm>
            <a:off x="4715751" y="3668402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3A60C14-BAF6-7F44-66F7-B498C569EB8B}"/>
              </a:ext>
            </a:extLst>
          </p:cNvPr>
          <p:cNvSpPr/>
          <p:nvPr/>
        </p:nvSpPr>
        <p:spPr>
          <a:xfrm>
            <a:off x="6947713" y="3655570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11AD851-857F-DFFD-0A67-E3C1188FC7CD}"/>
              </a:ext>
            </a:extLst>
          </p:cNvPr>
          <p:cNvSpPr/>
          <p:nvPr/>
        </p:nvSpPr>
        <p:spPr>
          <a:xfrm>
            <a:off x="2404837" y="3706434"/>
            <a:ext cx="1009324" cy="1021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622BC-04D4-7E0C-588C-19F095E8FA51}"/>
              </a:ext>
            </a:extLst>
          </p:cNvPr>
          <p:cNvSpPr/>
          <p:nvPr/>
        </p:nvSpPr>
        <p:spPr>
          <a:xfrm>
            <a:off x="0" y="770"/>
            <a:ext cx="9906000" cy="651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55399-E48A-B6A9-3D88-FBC75827C69E}"/>
              </a:ext>
            </a:extLst>
          </p:cNvPr>
          <p:cNvSpPr/>
          <p:nvPr/>
        </p:nvSpPr>
        <p:spPr>
          <a:xfrm>
            <a:off x="0" y="6420692"/>
            <a:ext cx="9906000" cy="443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66D803-8D4D-30BB-8E35-309FC343BC5A}"/>
              </a:ext>
            </a:extLst>
          </p:cNvPr>
          <p:cNvSpPr/>
          <p:nvPr/>
        </p:nvSpPr>
        <p:spPr>
          <a:xfrm>
            <a:off x="3239222" y="1034108"/>
            <a:ext cx="3701710" cy="1077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7683C-EE36-CBA2-58F9-6FFDF7678A2B}"/>
              </a:ext>
            </a:extLst>
          </p:cNvPr>
          <p:cNvSpPr txBox="1"/>
          <p:nvPr/>
        </p:nvSpPr>
        <p:spPr>
          <a:xfrm rot="16200000">
            <a:off x="-2296738" y="3244210"/>
            <a:ext cx="5557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Improving cash flow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94BF89-84E5-0A5C-593E-42DFD7B1C1C4}"/>
              </a:ext>
            </a:extLst>
          </p:cNvPr>
          <p:cNvSpPr txBox="1"/>
          <p:nvPr/>
        </p:nvSpPr>
        <p:spPr>
          <a:xfrm>
            <a:off x="3553293" y="1152654"/>
            <a:ext cx="3073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Importance of monitoring cash flow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45A148-B358-4C93-17CC-E052488B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7" y="24146"/>
            <a:ext cx="1242568" cy="9894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CFB9991-502E-2AC0-0353-B628A6F0BB37}"/>
              </a:ext>
            </a:extLst>
          </p:cNvPr>
          <p:cNvSpPr/>
          <p:nvPr/>
        </p:nvSpPr>
        <p:spPr>
          <a:xfrm>
            <a:off x="2235144" y="251813"/>
            <a:ext cx="5983368" cy="352020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tone Sans ITC TT" pitchFamily="2" charset="0"/>
              </a:rPr>
              <a:t>A Level Business: Improving cash flow and profits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068BD05-7D70-98C7-BBE4-7144FA6A1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336" y="235991"/>
            <a:ext cx="958445" cy="63896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042E383-0F67-1772-9766-0662CE2E3101}"/>
              </a:ext>
            </a:extLst>
          </p:cNvPr>
          <p:cNvSpPr/>
          <p:nvPr/>
        </p:nvSpPr>
        <p:spPr>
          <a:xfrm>
            <a:off x="154227" y="6481318"/>
            <a:ext cx="9670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Stone Sans ITC TT" pitchFamily="2" charset="0"/>
              </a:rPr>
              <a:t>Understand the methods used to improve the cash flow in a business</a:t>
            </a:r>
            <a:endParaRPr lang="en-GB" sz="1200" dirty="0">
              <a:solidFill>
                <a:schemeClr val="bg1"/>
              </a:solidFill>
              <a:latin typeface="Stone Sans ITC TT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0B485B-6415-F9F0-EC1A-6F16F1F09B94}"/>
              </a:ext>
            </a:extLst>
          </p:cNvPr>
          <p:cNvSpPr txBox="1"/>
          <p:nvPr/>
        </p:nvSpPr>
        <p:spPr>
          <a:xfrm>
            <a:off x="2945080" y="2450989"/>
            <a:ext cx="4632960" cy="175432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Forecast v Actual  cashflow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A50B54-D078-6153-E877-71C2647E976C}"/>
              </a:ext>
            </a:extLst>
          </p:cNvPr>
          <p:cNvSpPr txBox="1"/>
          <p:nvPr/>
        </p:nvSpPr>
        <p:spPr>
          <a:xfrm>
            <a:off x="3239222" y="3184698"/>
            <a:ext cx="4044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. Compare actual with forecast = variance analysis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. Investigate possible reasons for difference and actions to be taken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DB3E118-7B58-B74B-A963-76D6DF2BF9A7}"/>
              </a:ext>
            </a:extLst>
          </p:cNvPr>
          <p:cNvGrpSpPr/>
          <p:nvPr/>
        </p:nvGrpSpPr>
        <p:grpSpPr>
          <a:xfrm>
            <a:off x="1312356" y="4599759"/>
            <a:ext cx="8102945" cy="1719405"/>
            <a:chOff x="1241236" y="3958634"/>
            <a:chExt cx="8102945" cy="171940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879BDBD-A397-48FB-E298-498342EA95BF}"/>
                </a:ext>
              </a:extLst>
            </p:cNvPr>
            <p:cNvSpPr txBox="1"/>
            <p:nvPr/>
          </p:nvSpPr>
          <p:spPr>
            <a:xfrm>
              <a:off x="1241236" y="3973426"/>
              <a:ext cx="2269135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Unexpected issues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6277403-40FB-1D0E-7794-F60F811F2634}"/>
                </a:ext>
              </a:extLst>
            </p:cNvPr>
            <p:cNvSpPr txBox="1"/>
            <p:nvPr/>
          </p:nvSpPr>
          <p:spPr>
            <a:xfrm>
              <a:off x="4101347" y="3971160"/>
              <a:ext cx="2382725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Spotting trends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EB26861-ED4C-8E5A-6696-C38077D85B1E}"/>
                </a:ext>
              </a:extLst>
            </p:cNvPr>
            <p:cNvSpPr txBox="1"/>
            <p:nvPr/>
          </p:nvSpPr>
          <p:spPr>
            <a:xfrm>
              <a:off x="6925382" y="3958634"/>
              <a:ext cx="2269135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Self correcting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D449B7A-F18A-92D9-BAA6-478F277C3BA5}"/>
                </a:ext>
              </a:extLst>
            </p:cNvPr>
            <p:cNvSpPr txBox="1"/>
            <p:nvPr/>
          </p:nvSpPr>
          <p:spPr>
            <a:xfrm>
              <a:off x="1241236" y="4508488"/>
              <a:ext cx="23120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. Cancelled order</a:t>
              </a:r>
            </a:p>
            <a:p>
              <a:pPr algn="ctr"/>
              <a:r>
                <a:rPr lang="en-GB" sz="1400" dirty="0"/>
                <a:t>. Unexpected order</a:t>
              </a:r>
            </a:p>
            <a:p>
              <a:pPr algn="ctr"/>
              <a:r>
                <a:rPr lang="en-GB" sz="1400" dirty="0"/>
                <a:t>. Non payment (company gone bankrupt)</a:t>
              </a:r>
            </a:p>
            <a:p>
              <a:pPr algn="ctr"/>
              <a:r>
                <a:rPr lang="en-GB" sz="1400" dirty="0"/>
                <a:t>. Pandemic (COVID)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4E40F0-0C30-D6E1-8963-3CA281002F0C}"/>
                </a:ext>
              </a:extLst>
            </p:cNvPr>
            <p:cNvSpPr txBox="1"/>
            <p:nvPr/>
          </p:nvSpPr>
          <p:spPr>
            <a:xfrm>
              <a:off x="4136680" y="4528930"/>
              <a:ext cx="2312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. A trend in sales – up or down e.g. new competitor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49EB38D-102B-398E-8F94-E7BC2030F724}"/>
                </a:ext>
              </a:extLst>
            </p:cNvPr>
            <p:cNvSpPr txBox="1"/>
            <p:nvPr/>
          </p:nvSpPr>
          <p:spPr>
            <a:xfrm>
              <a:off x="7032124" y="4563965"/>
              <a:ext cx="2312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. A temporary gain or slump which will return to normal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F9CDB9A5-321D-71F4-30EE-3EC50DB30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221" y="1189310"/>
            <a:ext cx="484521" cy="9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61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7484</TotalTime>
  <Words>2327</Words>
  <Application>Microsoft Macintosh PowerPoint</Application>
  <PresentationFormat>A4 Paper (210x297 mm)</PresentationFormat>
  <Paragraphs>357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Stone Sans ITC TT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</dc:creator>
  <cp:lastModifiedBy>DH</cp:lastModifiedBy>
  <cp:revision>25</cp:revision>
  <dcterms:created xsi:type="dcterms:W3CDTF">2022-04-25T09:26:11Z</dcterms:created>
  <dcterms:modified xsi:type="dcterms:W3CDTF">2022-05-02T18:58:59Z</dcterms:modified>
</cp:coreProperties>
</file>